
<file path=[Content_Types].xml><?xml version="1.0" encoding="utf-8"?>
<Types xmlns="http://schemas.openxmlformats.org/package/2006/content-types">
  <Default Extension="bin" ContentType="application/vnd.ms-office.activeX"/>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activeX/activeX8.xml" ContentType="application/vnd.ms-office.activeX+xml"/>
  <Override PartName="/ppt/activeX/activeX9.xml" ContentType="application/vnd.ms-office.activeX+xml"/>
  <Override PartName="/ppt/activeX/activeX10.xml" ContentType="application/vnd.ms-office.activeX+xml"/>
  <Override PartName="/ppt/activeX/activeX11.xml" ContentType="application/vnd.ms-office.activeX+xml"/>
  <Override PartName="/ppt/activeX/activeX12.xml" ContentType="application/vnd.ms-office.activeX+xml"/>
  <Override PartName="/ppt/activeX/activeX13.xml" ContentType="application/vnd.ms-office.activeX+xml"/>
  <Override PartName="/ppt/activeX/activeX14.xml" ContentType="application/vnd.ms-office.activeX+xml"/>
  <Override PartName="/ppt/activeX/activeX15.xml" ContentType="application/vnd.ms-office.activeX+xml"/>
  <Override PartName="/ppt/activeX/activeX16.xml" ContentType="application/vnd.ms-office.activeX+xml"/>
  <Override PartName="/ppt/activeX/activeX17.xml" ContentType="application/vnd.ms-office.activeX+xml"/>
  <Override PartName="/ppt/activeX/activeX18.xml" ContentType="application/vnd.ms-office.activeX+xml"/>
  <Override PartName="/ppt/activeX/activeX19.xml" ContentType="application/vnd.ms-office.activeX+xml"/>
  <Override PartName="/ppt/activeX/activeX20.xml" ContentType="application/vnd.ms-office.activeX+xml"/>
  <Override PartName="/ppt/activeX/activeX21.xml" ContentType="application/vnd.ms-office.activeX+xml"/>
  <Override PartName="/ppt/activeX/activeX22.xml" ContentType="application/vnd.ms-office.activeX+xml"/>
  <Override PartName="/ppt/activeX/activeX23.xml" ContentType="application/vnd.ms-office.activeX+xml"/>
  <Override PartName="/ppt/activeX/activeX24.xml" ContentType="application/vnd.ms-office.activeX+xml"/>
  <Override PartName="/ppt/activeX/activeX25.xml" ContentType="application/vnd.ms-office.activeX+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8"/>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3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70" r:id="rId96"/>
    <p:sldId id="371" r:id="rId97"/>
    <p:sldId id="372" r:id="rId98"/>
    <p:sldId id="373" r:id="rId99"/>
    <p:sldId id="374" r:id="rId100"/>
    <p:sldId id="375" r:id="rId101"/>
    <p:sldId id="376" r:id="rId102"/>
    <p:sldId id="377" r:id="rId103"/>
    <p:sldId id="378" r:id="rId104"/>
    <p:sldId id="379" r:id="rId105"/>
    <p:sldId id="380" r:id="rId106"/>
    <p:sldId id="381" r:id="rId107"/>
    <p:sldId id="382" r:id="rId108"/>
    <p:sldId id="383" r:id="rId109"/>
    <p:sldId id="384" r:id="rId110"/>
    <p:sldId id="385" r:id="rId111"/>
    <p:sldId id="386" r:id="rId112"/>
    <p:sldId id="387" r:id="rId113"/>
    <p:sldId id="388" r:id="rId114"/>
    <p:sldId id="389" r:id="rId115"/>
    <p:sldId id="390" r:id="rId116"/>
    <p:sldId id="391" r:id="rId117"/>
    <p:sldId id="392" r:id="rId118"/>
    <p:sldId id="393" r:id="rId119"/>
    <p:sldId id="394" r:id="rId120"/>
    <p:sldId id="397" r:id="rId121"/>
    <p:sldId id="395" r:id="rId122"/>
    <p:sldId id="398" r:id="rId123"/>
    <p:sldId id="399" r:id="rId124"/>
    <p:sldId id="400" r:id="rId125"/>
    <p:sldId id="401" r:id="rId126"/>
    <p:sldId id="402" r:id="rId127"/>
    <p:sldId id="403" r:id="rId128"/>
    <p:sldId id="404" r:id="rId129"/>
    <p:sldId id="405" r:id="rId130"/>
    <p:sldId id="406" r:id="rId131"/>
    <p:sldId id="407" r:id="rId132"/>
    <p:sldId id="408" r:id="rId133"/>
    <p:sldId id="409" r:id="rId134"/>
    <p:sldId id="410" r:id="rId135"/>
    <p:sldId id="411" r:id="rId136"/>
    <p:sldId id="412" r:id="rId137"/>
    <p:sldId id="413" r:id="rId138"/>
    <p:sldId id="414" r:id="rId139"/>
    <p:sldId id="415" r:id="rId140"/>
    <p:sldId id="416" r:id="rId141"/>
    <p:sldId id="417" r:id="rId142"/>
    <p:sldId id="418" r:id="rId143"/>
    <p:sldId id="419" r:id="rId144"/>
    <p:sldId id="420" r:id="rId145"/>
    <p:sldId id="421" r:id="rId146"/>
    <p:sldId id="422" r:id="rId147"/>
    <p:sldId id="423" r:id="rId148"/>
    <p:sldId id="396" r:id="rId149"/>
    <p:sldId id="353" r:id="rId150"/>
    <p:sldId id="354" r:id="rId151"/>
    <p:sldId id="355" r:id="rId152"/>
    <p:sldId id="356" r:id="rId153"/>
    <p:sldId id="357" r:id="rId154"/>
    <p:sldId id="358" r:id="rId155"/>
    <p:sldId id="359" r:id="rId156"/>
    <p:sldId id="360" r:id="rId157"/>
    <p:sldId id="361" r:id="rId158"/>
    <p:sldId id="364" r:id="rId159"/>
    <p:sldId id="362" r:id="rId160"/>
    <p:sldId id="363" r:id="rId161"/>
    <p:sldId id="365" r:id="rId162"/>
    <p:sldId id="366" r:id="rId163"/>
    <p:sldId id="367" r:id="rId164"/>
    <p:sldId id="368" r:id="rId165"/>
    <p:sldId id="369" r:id="rId166"/>
    <p:sldId id="424"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07" autoAdjust="0"/>
  </p:normalViewPr>
  <p:slideViewPr>
    <p:cSldViewPr snapToGrid="0">
      <p:cViewPr varScale="1">
        <p:scale>
          <a:sx n="64" d="100"/>
          <a:sy n="64" d="100"/>
        </p:scale>
        <p:origin x="72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16.xml.rels><?xml version="1.0" encoding="UTF-8" standalone="yes"?>
<Relationships xmlns="http://schemas.openxmlformats.org/package/2006/relationships"><Relationship Id="rId1" Type="http://schemas.microsoft.com/office/2006/relationships/activeXControlBinary" Target="activeX16.bin"/></Relationships>
</file>

<file path=ppt/activeX/_rels/activeX17.xml.rels><?xml version="1.0" encoding="UTF-8" standalone="yes"?>
<Relationships xmlns="http://schemas.openxmlformats.org/package/2006/relationships"><Relationship Id="rId1" Type="http://schemas.microsoft.com/office/2006/relationships/activeXControlBinary" Target="activeX17.bin"/></Relationships>
</file>

<file path=ppt/activeX/_rels/activeX18.xml.rels><?xml version="1.0" encoding="UTF-8" standalone="yes"?>
<Relationships xmlns="http://schemas.openxmlformats.org/package/2006/relationships"><Relationship Id="rId1" Type="http://schemas.microsoft.com/office/2006/relationships/activeXControlBinary" Target="activeX18.bin"/></Relationships>
</file>

<file path=ppt/activeX/_rels/activeX19.xml.rels><?xml version="1.0" encoding="UTF-8" standalone="yes"?>
<Relationships xmlns="http://schemas.openxmlformats.org/package/2006/relationships"><Relationship Id="rId1" Type="http://schemas.microsoft.com/office/2006/relationships/activeXControlBinary" Target="activeX19.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20.xml.rels><?xml version="1.0" encoding="UTF-8" standalone="yes"?>
<Relationships xmlns="http://schemas.openxmlformats.org/package/2006/relationships"><Relationship Id="rId1" Type="http://schemas.microsoft.com/office/2006/relationships/activeXControlBinary" Target="activeX20.bin"/></Relationships>
</file>

<file path=ppt/activeX/_rels/activeX21.xml.rels><?xml version="1.0" encoding="UTF-8" standalone="yes"?>
<Relationships xmlns="http://schemas.openxmlformats.org/package/2006/relationships"><Relationship Id="rId1" Type="http://schemas.microsoft.com/office/2006/relationships/activeXControlBinary" Target="activeX21.bin"/></Relationships>
</file>

<file path=ppt/activeX/_rels/activeX22.xml.rels><?xml version="1.0" encoding="UTF-8" standalone="yes"?>
<Relationships xmlns="http://schemas.openxmlformats.org/package/2006/relationships"><Relationship Id="rId1" Type="http://schemas.microsoft.com/office/2006/relationships/activeXControlBinary" Target="activeX22.bin"/></Relationships>
</file>

<file path=ppt/activeX/_rels/activeX23.xml.rels><?xml version="1.0" encoding="UTF-8" standalone="yes"?>
<Relationships xmlns="http://schemas.openxmlformats.org/package/2006/relationships"><Relationship Id="rId1" Type="http://schemas.microsoft.com/office/2006/relationships/activeXControlBinary" Target="activeX23.bin"/></Relationships>
</file>

<file path=ppt/activeX/_rels/activeX24.xml.rels><?xml version="1.0" encoding="UTF-8" standalone="yes"?>
<Relationships xmlns="http://schemas.openxmlformats.org/package/2006/relationships"><Relationship Id="rId1" Type="http://schemas.microsoft.com/office/2006/relationships/activeXControlBinary" Target="activeX24.bin"/></Relationships>
</file>

<file path=ppt/activeX/_rels/activeX25.xml.rels><?xml version="1.0" encoding="UTF-8" standalone="yes"?>
<Relationships xmlns="http://schemas.openxmlformats.org/package/2006/relationships"><Relationship Id="rId1" Type="http://schemas.microsoft.com/office/2006/relationships/activeXControlBinary" Target="activeX25.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5512D118-5CC6-11CF-8D67-00AA00BDCE1D}" ax:persistence="persistStorage" r:id="rId1"/>
</file>

<file path=ppt/activeX/activeX10.xml><?xml version="1.0" encoding="utf-8"?>
<ax:ocx xmlns:ax="http://schemas.microsoft.com/office/2006/activeX" xmlns:r="http://schemas.openxmlformats.org/officeDocument/2006/relationships" ax:classid="{5512D116-5CC6-11CF-8D67-00AA00BDCE1D}" ax:persistence="persistStorage" r:id="rId1"/>
</file>

<file path=ppt/activeX/activeX11.xml><?xml version="1.0" encoding="utf-8"?>
<ax:ocx xmlns:ax="http://schemas.microsoft.com/office/2006/activeX" xmlns:r="http://schemas.openxmlformats.org/officeDocument/2006/relationships" ax:classid="{5512D116-5CC6-11CF-8D67-00AA00BDCE1D}" ax:persistence="persistStorage" r:id="rId1"/>
</file>

<file path=ppt/activeX/activeX12.xml><?xml version="1.0" encoding="utf-8"?>
<ax:ocx xmlns:ax="http://schemas.microsoft.com/office/2006/activeX" xmlns:r="http://schemas.openxmlformats.org/officeDocument/2006/relationships" ax:classid="{5512D116-5CC6-11CF-8D67-00AA00BDCE1D}" ax:persistence="persistStorage" r:id="rId1"/>
</file>

<file path=ppt/activeX/activeX13.xml><?xml version="1.0" encoding="utf-8"?>
<ax:ocx xmlns:ax="http://schemas.microsoft.com/office/2006/activeX" xmlns:r="http://schemas.openxmlformats.org/officeDocument/2006/relationships" ax:classid="{5512D116-5CC6-11CF-8D67-00AA00BDCE1D}" ax:persistence="persistStorage" r:id="rId1"/>
</file>

<file path=ppt/activeX/activeX14.xml><?xml version="1.0" encoding="utf-8"?>
<ax:ocx xmlns:ax="http://schemas.microsoft.com/office/2006/activeX" xmlns:r="http://schemas.openxmlformats.org/officeDocument/2006/relationships" ax:classid="{5512D116-5CC6-11CF-8D67-00AA00BDCE1D}" ax:persistence="persistStorage" r:id="rId1"/>
</file>

<file path=ppt/activeX/activeX15.xml><?xml version="1.0" encoding="utf-8"?>
<ax:ocx xmlns:ax="http://schemas.microsoft.com/office/2006/activeX" xmlns:r="http://schemas.openxmlformats.org/officeDocument/2006/relationships" ax:classid="{5512D116-5CC6-11CF-8D67-00AA00BDCE1D}" ax:persistence="persistStorage" r:id="rId1"/>
</file>

<file path=ppt/activeX/activeX16.xml><?xml version="1.0" encoding="utf-8"?>
<ax:ocx xmlns:ax="http://schemas.microsoft.com/office/2006/activeX" xmlns:r="http://schemas.openxmlformats.org/officeDocument/2006/relationships" ax:classid="{5512D118-5CC6-11CF-8D67-00AA00BDCE1D}" ax:persistence="persistStorage" r:id="rId1"/>
</file>

<file path=ppt/activeX/activeX17.xml><?xml version="1.0" encoding="utf-8"?>
<ax:ocx xmlns:ax="http://schemas.microsoft.com/office/2006/activeX" xmlns:r="http://schemas.openxmlformats.org/officeDocument/2006/relationships" ax:classid="{5512D118-5CC6-11CF-8D67-00AA00BDCE1D}" ax:persistence="persistStorage" r:id="rId1"/>
</file>

<file path=ppt/activeX/activeX18.xml><?xml version="1.0" encoding="utf-8"?>
<ax:ocx xmlns:ax="http://schemas.microsoft.com/office/2006/activeX" xmlns:r="http://schemas.openxmlformats.org/officeDocument/2006/relationships" ax:classid="{5512D118-5CC6-11CF-8D67-00AA00BDCE1D}" ax:persistence="persistStorage" r:id="rId1"/>
</file>

<file path=ppt/activeX/activeX19.xml><?xml version="1.0" encoding="utf-8"?>
<ax:ocx xmlns:ax="http://schemas.microsoft.com/office/2006/activeX" xmlns:r="http://schemas.openxmlformats.org/officeDocument/2006/relationships" ax:classid="{5512D118-5CC6-11CF-8D67-00AA00BDCE1D}" ax:persistence="persistStorage" r:id="rId1"/>
</file>

<file path=ppt/activeX/activeX2.xml><?xml version="1.0" encoding="utf-8"?>
<ax:ocx xmlns:ax="http://schemas.microsoft.com/office/2006/activeX" xmlns:r="http://schemas.openxmlformats.org/officeDocument/2006/relationships" ax:classid="{5512D118-5CC6-11CF-8D67-00AA00BDCE1D}" ax:persistence="persistStorage" r:id="rId1"/>
</file>

<file path=ppt/activeX/activeX20.xml><?xml version="1.0" encoding="utf-8"?>
<ax:ocx xmlns:ax="http://schemas.microsoft.com/office/2006/activeX" xmlns:r="http://schemas.openxmlformats.org/officeDocument/2006/relationships" ax:classid="{5512D116-5CC6-11CF-8D67-00AA00BDCE1D}" ax:persistence="persistStorage" r:id="rId1"/>
</file>

<file path=ppt/activeX/activeX21.xml><?xml version="1.0" encoding="utf-8"?>
<ax:ocx xmlns:ax="http://schemas.microsoft.com/office/2006/activeX" xmlns:r="http://schemas.openxmlformats.org/officeDocument/2006/relationships" ax:classid="{5512D116-5CC6-11CF-8D67-00AA00BDCE1D}" ax:persistence="persistStorage" r:id="rId1"/>
</file>

<file path=ppt/activeX/activeX22.xml><?xml version="1.0" encoding="utf-8"?>
<ax:ocx xmlns:ax="http://schemas.microsoft.com/office/2006/activeX" xmlns:r="http://schemas.openxmlformats.org/officeDocument/2006/relationships" ax:classid="{5512D116-5CC6-11CF-8D67-00AA00BDCE1D}" ax:persistence="persistStorage" r:id="rId1"/>
</file>

<file path=ppt/activeX/activeX23.xml><?xml version="1.0" encoding="utf-8"?>
<ax:ocx xmlns:ax="http://schemas.microsoft.com/office/2006/activeX" xmlns:r="http://schemas.openxmlformats.org/officeDocument/2006/relationships" ax:classid="{5512D116-5CC6-11CF-8D67-00AA00BDCE1D}" ax:persistence="persistStorage" r:id="rId1"/>
</file>

<file path=ppt/activeX/activeX24.xml><?xml version="1.0" encoding="utf-8"?>
<ax:ocx xmlns:ax="http://schemas.microsoft.com/office/2006/activeX" xmlns:r="http://schemas.openxmlformats.org/officeDocument/2006/relationships" ax:classid="{5512D116-5CC6-11CF-8D67-00AA00BDCE1D}" ax:persistence="persistStorage" r:id="rId1"/>
</file>

<file path=ppt/activeX/activeX25.xml><?xml version="1.0" encoding="utf-8"?>
<ax:ocx xmlns:ax="http://schemas.microsoft.com/office/2006/activeX" xmlns:r="http://schemas.openxmlformats.org/officeDocument/2006/relationships" ax:classid="{5512D116-5CC6-11CF-8D67-00AA00BDCE1D}" ax:persistence="persistStorage" r:id="rId1"/>
</file>

<file path=ppt/activeX/activeX3.xml><?xml version="1.0" encoding="utf-8"?>
<ax:ocx xmlns:ax="http://schemas.microsoft.com/office/2006/activeX" xmlns:r="http://schemas.openxmlformats.org/officeDocument/2006/relationships" ax:classid="{5512D118-5CC6-11CF-8D67-00AA00BDCE1D}" ax:persistence="persistStorage" r:id="rId1"/>
</file>

<file path=ppt/activeX/activeX4.xml><?xml version="1.0" encoding="utf-8"?>
<ax:ocx xmlns:ax="http://schemas.microsoft.com/office/2006/activeX" xmlns:r="http://schemas.openxmlformats.org/officeDocument/2006/relationships" ax:classid="{5512D118-5CC6-11CF-8D67-00AA00BDCE1D}" ax:persistence="persistStorage" r:id="rId1"/>
</file>

<file path=ppt/activeX/activeX5.xml><?xml version="1.0" encoding="utf-8"?>
<ax:ocx xmlns:ax="http://schemas.microsoft.com/office/2006/activeX" xmlns:r="http://schemas.openxmlformats.org/officeDocument/2006/relationships" ax:classid="{5512D116-5CC6-11CF-8D67-00AA00BDCE1D}" ax:persistence="persistStorage" r:id="rId1"/>
</file>

<file path=ppt/activeX/activeX6.xml><?xml version="1.0" encoding="utf-8"?>
<ax:ocx xmlns:ax="http://schemas.microsoft.com/office/2006/activeX" xmlns:r="http://schemas.openxmlformats.org/officeDocument/2006/relationships" ax:classid="{5512D116-5CC6-11CF-8D67-00AA00BDCE1D}" ax:persistence="persistStorage" r:id="rId1"/>
</file>

<file path=ppt/activeX/activeX7.xml><?xml version="1.0" encoding="utf-8"?>
<ax:ocx xmlns:ax="http://schemas.microsoft.com/office/2006/activeX" xmlns:r="http://schemas.openxmlformats.org/officeDocument/2006/relationships" ax:classid="{5512D116-5CC6-11CF-8D67-00AA00BDCE1D}" ax:persistence="persistStorage" r:id="rId1"/>
</file>

<file path=ppt/activeX/activeX8.xml><?xml version="1.0" encoding="utf-8"?>
<ax:ocx xmlns:ax="http://schemas.microsoft.com/office/2006/activeX" xmlns:r="http://schemas.openxmlformats.org/officeDocument/2006/relationships" ax:classid="{5512D116-5CC6-11CF-8D67-00AA00BDCE1D}" ax:persistence="persistStorage" r:id="rId1"/>
</file>

<file path=ppt/activeX/activeX9.xml><?xml version="1.0" encoding="utf-8"?>
<ax:ocx xmlns:ax="http://schemas.microsoft.com/office/2006/activeX" xmlns:r="http://schemas.openxmlformats.org/officeDocument/2006/relationships" ax:classid="{5512D116-5CC6-11CF-8D67-00AA00BDCE1D}" ax:persistence="persistStorage" r:id="rId1"/>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6:42:13.7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1956,'0'3,"0"-1,1 1,-1-1,0 1,1-1,0 0,0 0,0 1,0-1,0 0,0 0,0 0,1 0,-1 0,1 0,-1 0,1 0,0-1,0 1,-1-1,1 1,0-1,1 0,-1 0,4 2,6 1,-1 0,1 0,24 2,-36-5,363 46,-172-25,-115-13,15 1,165 41,-156-27,1-4,134 9,-182-19,-37-6,1 0,16 0,-28-3,0-1,-1 0,1-1,0 1,-1-1,1 0,0 0,-1 0,1-1,-1 1,7-5,14-10,-1-1,-1-2,-1 0,23-26,-23 23,415-381,34 41,-219 194,336-242,-207 133,-304 220,75-72,-69 57,73-56,-131 106,39-43,-50 49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6:59:21.47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0,'702'0,"-626"5,0 2,139 34,-72-11,271 39,-351-60,92 3,65-13,-97-1,1306 2,-1346 3,130 24,-125-13,50 0,44 8,122 26,-42-7,-167-27,131 3,98-18,-123-2,49-11,-21 1,364 13,-363 14,-19 0,353-15,-327-15,-152 7,228-23,-197 21,77-5,107-12,-36 1,-76 13,82-3,174 18,-414 0,60 12,-14-1,-51-10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6:59:29.49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71 1,'60'3,"109"19,19 2,368-14,-4-1,131 8,-461-3,-22-1,22-14,101 3,-173 11,25 1,-83-12,136 9,-43 2,186-10,-2-2,-173 15,-111-7,-5 1,0 4,0 3,126 46,-136-42,93 16,-92-22,101 31,-33-14,-224-28,-154 21,38-4,-52-1,-364 42,176 27,353-69,-1-3,0-5,-1-3,-95-4,-1635-8,984 5,-220-2,1047 0,1-1,-1 1,-15-4,5-2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00:11.981"/>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1,'5'0,"0"1,-1 0,1 1,0-1,-1 1,1 0,-1 0,7 4,13 5,311 94,-215-72,2-5,0-6,168 9,-202-22,0 3,95 26,-22-4,-97-25,0-3,80-4,-9 1,7 9,20 2,480-12,-331-4,-93 16,-17 0,190-31,-221 5,-4 1,-30-6,-31 3,113-1,179 17,-374-2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01:57.54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0,'23'6,"-5"0,65 7,90 3,-86-10,282 43,-4 22,-154-29,-135-31,132 1,4 1,372 105,-520-106,0-2,70 1,-99-8,71 8,48 2,35 1,-13 0,-28-13,158-19,-253 12,430-28,345 35,-628 13,-14 0,-17-13,185 9,241 8,-420-19,-175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03:15.65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1 227,'39'0,"10"1,0-2,96-16,302-57,-145 28,-121 18,1 7,194 4,-247 17,264 5,-229 9,35 1,241-15,-198-1,-30-13,-34 0,452 11,-325 5,-57-16,-21 0,295 15,-277 13,-38-1,23-13,195 12,-377-8,357 33,-304-33,180-13,117-12,1 21,-156 2,-169 2,-1 3,97 22,-10-1,115 3,49 7,336 26,-267-40,197 44,-327 5,-183-46,161 30,-125-42,134 2,-36-3,-12-1,291-12,-232-2,-249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04:06.5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04:11.2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6067 165,'0'0,"1"0,-1 0,0 0,1 0,-1 0,0 0,0 0,1 0,-1 0,0 0,1 0,-1 0,0 0,0 0,1 0,-1 0,0 0,0 0,1 0,-1 0,0-1,1 1,-1 0,0 0,0 0,0 0,1-1,-1 1,0 0,0 0,0-1,1 1,-1 0,0 0,0-1,0 1,0 0,0 0,0-1,0 1,1 0,-1 0,0-1,0 1,0 0,0-1,0 1,0 0,0 0,-1-1,1 1,0 0,0-1,0 1,0 0,0 0,0-1,0 1,-1 0,1 0,0-1,0 1,0 0,-1 0,1 0,0-1,0 1,-1 0,-17-16,6 11,-1 1,1 0,-1 1,1 0,-24-2,-69 0,79 5,-35-1,-11 1,-138-19,113 1,10 0,-104-6,-246 21,238 5,-1446-2,1439-13,32 0,-246 20,3 24,359-27,-629 10,443-16,159 7,0 3,-114 27,25-4,166-29,-2-1,1 0,0 1,0 0,-17 7,26-9,0 0,-1 0,1 0,0 0,-1 0,1 0,0 1,-1-1,1 0,0 0,-1 1,1-1,0 0,0 0,-1 1,1-1,0 0,0 0,-1 1,1-1,0 0,0 1,0-1,0 0,0 1,-1-1,1 1,0-1,0 0,0 1,0-1,0 0,0 1,0-1,1 1,10 8,23 2,11-4,72 1,-34-4,535 18,-417-9,-18 0,-150-12,187 9,88 10,2-21,-105-1,512 2,-602 5,194 36,-131-14,59-13,2 0,37 22,-85-3,-131-21,17 3,142 10,-201-25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05:16.4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1 286,'983'0,"-437"-27,-168 3,-358 24,366-22,-275 11,161-39,-165 26,170-17,-66 16,131-7,-181 32,-29 2,162-20,-170 8,186 7,-157 5,-141-2,18-1,0 2,-1 1,35 7,-4 3,-33-8,-1 2,51 17,-69-20,0 1,0 0,0 0,-1 1,0 0,0 1,0-1,0 1,-1 0,0 1,-1 0,1 0,5 10,-6-8,0 0,0 0,-1 1,0-1,-1 1,0 0,2 12,-5-17,1-1,-1 1,0-1,-1 1,1 0,-1-1,1 1,-1-1,-1 1,1-1,-1 0,1 1,-1-1,-1 0,1 0,0 0,-1-1,-5 7,-4 2,-1-1,0-1,0 1,-1-2,-1 0,-16 7,-97 38,-282 92,329-118,-2-2,0-5,-89 12,27-16,-160-2,-1790-17,1941-11,34 0,66 11,-151-16,189 15,-29-4,0-1,-70-24,91 22,0 0,0-2,1 0,1-2,0 0,0-1,-19-20,27 20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05:17.2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1,'20'1,"0"2,-1 0,1 1,33 11,-27-7,47 9,-64-16,366 33,-57-53,-183 8,-103 10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06:58.66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1 334,'23'9,"0"-1,0-1,1-1,32 4,-15-3,50 11,318 68,-212-25,-109-32,128 25,-148-44,90 0,70-11,-82-2,-92 0,0-2,66-16,58-6,134-17,-116 11,-80 23,186 8,-142 5,-88-3,128-17,-145 12,-41 4,0 0,0 0,27-8,-40 9,0 0,-1 0,1 0,0-1,-1 1,1 0,0 0,-1 0,1-1,0 1,-1-1,1 1,-1 0,1-1,-1 1,1-1,-1 1,1-1,-1 1,1-1,-1 1,0-1,1 0,-1 1,0-1,1 1,-1-1,0 0,0 1,0-1,0 0,0 0,0 1,0-1,0 0,0 1,0-1,0 0,0 1,0-1,0 0,-1 1,1-1,0 0,0 1,-1-1,1 1,0-1,-1 0,1 1,-2-1,-2-4,0 1,0 0,0 0,-10-6,-7-4,0 1,-2 1,-26-10,-76-23,101 36,-228-58,-5 19,34 7,69 1,106 25,-1 2,-96-12,-216 22,187 6,86-1,-108-4,190 1,1 1,-1-1,0 0,0-1,1 1,-1-1,1 0,-1-1,1 1,0-1,0 0,0 0,-6-6,-6-8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6:44:22.6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1,'375'21,"-7"26,-208-20,195 19,-339-46,-1 1,0 1,0 1,0 0,0 1,0 0,17 9,-11-6,0-1,0-1,1 0,33 2,-13-2,426 34,-4-34,-330-6,-3 0,102 2,-124 12,-76-7,47 2,-45-7,-17 1,1-2,-1 0,0-1,1 0,21-6,-37 6,1 0,-1-1,0 1,1-1,-1 1,0-1,0 0,0-1,-1 1,1 0,4-6,5-9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07:01.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0 195,'467'15,"-101"-2,-84 2,48-1,-257-14,172-3,0-21,-124 8,0 6,141 5,838 7,-614-3,-421-2,-1-4,115-26,-101 17,94-9,-37 11,68-3,396 19,-591-2,1 0,-1 0,0 1,1 1,-1 0,0 0,1 0,-1 1,-1 0,1 1,0-1,9 8,-12-8,-1 1,0 0,0 0,-1 0,1 0,-1 0,0 1,0 0,0-1,0 1,-1 0,0 0,0 1,-1-1,1 0,-1 0,0 1,0-1,-1 1,0 5,0-8,0 0,-1 0,0 0,1 0,-1-1,0 1,0 0,0-1,-1 1,1 0,-1-1,1 1,-1-1,0 0,0 0,0 0,0 0,-1 0,1 0,0 0,-1-1,1 1,-1-1,0 0,1 1,-6 0,-7 3,0 0,0-2,-25 4,38-7,-90 8,0-4,-106-9,87-5,-214-50,218 35,-1 5,-114-6,22 13,-24-1,208 13,6 2,-1-1,1-1,-1 0,1 0,0-1,-1 0,1-1,0 0,0 0,1-1,-12-7,-16-15,26 18,0 0,0 1,-14-7,3 5,0 1,-1 1,-23-4,-10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08:39.6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85,'966'0,"-875"4,-1 5,101 22,-180-28,54 5,1-3,108-6,-75 0,47-1,217 4,-294 3,90 19,65 26,-56-11,-112-29,0-2,60 0,115-9,-99-2,77 5,175-5,-156-24,12-2,-168 25,1-3,79-18,-69 7,2 4,109-3,195-25,-266 23,163-5,-231 24,13 0,80-10,8-4,227 9,-211 7,-143-4,0-1,30-6,-28 3,46-2,142 8,-101 1,-92-1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09:18.9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0,'689'0,"-376"27,-85-3,-63-13,353 11,-248-7,-13-1,-79-16,130 3,-59 26,30 1,396-27,-321-3,-183 1,192 3,-18 23,-57-12,80 3,-353-16,540-1,-150-46,-112 8,167 16,5 22,-229 3,-190-3,0 3,0 2,-1 2,63 16,167 48,-204-56,139 7,380-19,-299-5,662 3,-914 0,-1 2,1 1,59 14,425 90,-356-84,393 68,-477-76,1-4,1-4,107-4,14 9,-32 0,801-9,-503-5,509-46,-729 29,239-25,-7 0,0 24,-19 0,144-24,-270 35,-112 7,52-21,464 18,-428 7,-88-3,244 3,-48 31,-2 26,-158-21,-74-12,481 73,-602-89,91 1,69-12,34 2,-134 12,18 2,-47-18,-1-4,133-28,-214 32,17-2,-1-1,0-2,49-18,-69 22,-1 0,1 1,0 1,-1 0,21 1,-16 0,1-1,26-5,-39 6,-1-1,1 1,-1-1,1 0,-1 0,0 0,0-1,0 0,0 1,0-1,-1-1,1 1,5-7,-7 5,1 1,0-1,-1 0,0 0,0 0,-1 0,1 0,-1 0,0 0,0-7,0-54,-2 49,1-8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10:37.3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85,'1289'0,"-1113"14,-2 1,1057-16,-1024-17,-137 10,19-3,101-9,-37 7,16-1,686 13,-408 3,-270-16,-36 0,153 13,-151 2,-87 2,-1 3,68 15,-5-1,30 5,-66-10,109 7,55 5,8 0,-36-10,-109-6,-8-1,156 8,429-19,-649-2,0 0,71-18,16-2,139-12,243-19,-218 27,24-1,-243 28,-25 1,0-1,67-11,-38 1,1 4,108 4,-105 3,-42 1,59 10,-55-5,41 1,-56-8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11:23.6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0 223,'19'1,"0"1,29 6,15 3,384-3,-278-10,-110 2,231-11,-9-23,-58 23,-4 1,42-33,44-4,-194 34,166-12,-79 8,-116 9,26-5,115-5,602 19,-729 4,171 31,-243-32,156 36,22 4,-141-35,195 31,-175-23,89 30,-66-16,1-5,1-4,1-5,150 4,245-18,-263-5,996 2,-778-30,-132-36,-46 7,-115 44,-51 6,525-8,-418 19,-194-2,276 11,-38 5,-158-13,77 12,-101-7,474 70,-449-61,25 4,228 6,-321-25,53 9,5 0,-75-9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12:05.8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0,'0'1,"1"0,-1 0,0-1,0 1,0 0,1-1,-1 1,0 0,1-1,-1 1,1 0,-1-1,1 1,-1-1,1 1,-1-1,1 1,0-1,-1 1,1-1,0 1,-1-1,1 0,0 1,-1-1,1 0,1 0,23 5,-20-4,163 9,-18-2,291 52,-314-45,133 18,-2-1,-48-7,-102-11,160 26,-204-31,98 3,66-13,-86-1,2614 2,-2686-2,110-18,67-27,-134 22,223-19,-186 42,110-7,-148-4,354-21,-397 34,281 13,-92 3,-164-13,171 23,49 2,424-29,-593-12,-36 2,-34 7,103-7,464-7,-429 20,-143-2,-53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20:08.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0 115,'337'-2,"362"5,-614-1,-1 4,-1 3,1 4,-2 4,100 33,-131-32,1-2,101 17,179-6,119 18,-309-18,16 3,217 15,166-46,-407-10,213-46,40-6,240 25,-586 37,156-12,88-2,-158 14,279-9,-388 9,529-16,-294 46,14 1,-95-19,230 43,50 39,-358-69,-45-11,93 14,40-12,107 12,-146-15,179-6,-276-6,-3-1,-1-3,57-12,83-27,-81 17,745-123,-505 98,-180 25,460-112,-542 118,-28 8,0 3,78-3,104 9,-23 2,25-26,13-1,56 27,-166 2,-83 1,0 2,104 23,102 47,40 56,-139-55,-125-59,588 227,-526-213,0-6,2-3,140 10,197-16,290-1,-684-16,0-2,-1-2,1-1,-1-3,-1-1,0-2,-1-2,70-36,-6-3,3 5,128-39,343-41,-546 123,135-29,-83 15,167-16,-209 31,1-1,62-19,-20 5,71-12,2 8,1 7,174 3,-133 14,136 3,-48 21,-62-10,105 4,-193-14,202 31,51 18,7-30,4269-25,-4620-1,81-13,-65 6,47-14,-74 14,49-6,215 9,-213 8,-64-1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7:21:47.4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34 148,'-30'6,"30"-6,0 0,0 0,0 0,-1 0,1 0,0 0,0 0,-1 1,1-1,0 0,0 0,0 0,0 1,-1-1,1 0,0 0,0 0,0 1,0-1,0 0,0 0,0 1,0-1,0 0,-1 0,1 1,0-1,0 0,0 0,0 1,1-1,-1 0,0 0,0 1,0-1,0 0,0 0,0 1,0-1,0 0,0 0,1 1,-1-1,0 0,0 0,0 0,0 0,1 1,-1-1,0 0,0 0,0 0,1 0,-1 0,0 1,0-1,1 0,-1 0,0 0,0 0,1 0,14 10,0-1,1-1,0 0,23 7,2 1,-39-15,71 31,146 43,191-8,-127-27,833 192,-966-199,348 49,-436-74,232 11,-60-9,-133-1,1-4,-1-5,1-4,-1-5,107-23,-15-1,-101 19,100-29,14-8,16-4,217-73,-223 65,-111 32,-66 21,0 1,0 3,54-3,121 8,-123 4,99-12,-156 6,34-4,-63 6,1 0,0-1,-1 0,0 1,1-2,-1 1,0-1,9-5,-13 7,-1 1,1-1,0 1,0-1,-1 1,1-1,0 0,-1 1,1-1,-1 0,1 0,-1 1,1-1,-1 0,0 0,1 0,-1 1,0-1,1 0,-1 0,0 0,0 0,0 0,0 0,0 1,0-1,0 0,0 0,0 0,-1 0,1 0,0 0,0 0,-1 1,1-1,-1 0,1 0,-1 1,1-1,-1 0,1 0,-1 1,0-1,1 1,-1-1,0 0,1 1,-1-1,0 1,-1-1,-5-3,0 0,0 1,0 0,-12-4,-79-19,-1 3,-2 5,-162-8,-307 27,57 21,-596 6,1065-30,-55-11,-28-2,83 14,1 0,-53-9,10 0,1 3,-104 6,121 2,29-3,0-2,1-2,-45-11,9 1,-49-9,-149-25,183 37,-99 0,-203 13,166 1,199-1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6:45:56.1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1 455,'7'-6,"0"0,1 1,-1 0,1 0,0 1,1 0,-1 1,1 0,-1 0,1 1,14-3,10 1,62 1,-63 3,79-1,195 25,-170-4,319 59,-206-29,98-1,182 24,-245-45,98 13,85-4,2-37,-223-3,-69 1,224 5,-146 22,-74-11,88 3,-195-16,335-4,-344-3,0-4,101-26,-49 8,12-12,-94 28,1 0,52-8,-78 18,-1 0,1 0,-1 0,1-1,-1 0,0-1,9-5,-15 7,1-1,0 1,-1-1,0 0,0 0,0 0,0-1,0 1,0-1,-1 1,0-1,1 0,-1 0,-1 0,1 0,-1-1,2-7,-2 11,-1 0,0 0,0-1,0 1,0 0,0-1,0 1,0 0,0 0,-1-1,1 1,0 0,-1 0,1-1,-1 1,1 0,-1 0,0 0,1 0,-1 0,0 0,0 0,0 0,0 0,0 0,0 0,0 1,0-1,-2-1,-2 0,-1-1,-1 1,1 0,-12-2,7 1,-49-12,-244-50,-303-58,378 54,137 38,-135-26,-156-32,157 35,172 43,0 1,-95-3,-112 13,119 2,37 3,-113 20,53-4,153-20,-179 23,137-16,-20 5,-134 5,164-18,-47 0,0 3,-121 19,-151 32,260-49,66-5,0 2,-37 7,23-1,-86 3,-55-12,76-1,-328 2,540 11,564 7,-519-17,269-1,460 5,0 33,-745-29,193 22,-254-20,36 5,174 53,-208-50,2-3,124 12,-170-25,138 4,-36-4,-105 1,-19-4,1 0,-1 1,1-1,-1 0,1 1,-1-1,0 1,1-1,-1 1,0-1,1 1,-1-1,0 1,1-1,-1 1,0-1,0 1,0-1,0 1,0-1,1 1,-1 0,0-1,0 1,0-1,0 1,-1 0,1-1,0 1,-7 18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6:47:18.5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0 166,'1'-2,"0"0,0 0,1-1,-1 1,0 0,1 1,-1-1,1 0,0 0,0 1,0-1,-1 1,1-1,1 1,-1 0,3-2,-2 2,20-12,2 2,-1 0,1 2,1 1,0 1,30-5,161-12,216 7,-164 9,775-6,-908 14,-70 4,-1 3,0 2,77 23,3-1,-62-11,-82-20,0 0,-1 0,1 0,0 0,0 0,0 1,0-1,-1 0,1 1,0-1,0 0,-1 1,1-1,0 1,0-1,-1 1,1 0,-1-1,2 2,-2-2,0 1,-1-1,1 1,0-1,0 1,0-1,-1 0,1 1,0-1,0 1,-1-1,1 0,0 1,-1-1,1 0,0 1,-1-1,1 0,-1 0,1 1,-1-1,1 0,0 0,-2 1,-38 12,38-12,-75 17,-1-4,-121 8,-160-13,307-9,-931-3,938 1,-60-10,-35-3,42 17,-58-4,139 0,-32-9,33 7,-1 0,-21-1,-3 4,41 1,0 0,0 0,0 0,0 1,0-1,0 0,0 0,0 0,0 0,0 1,0-1,0 0,0 0,0 0,1 1,-1-1,0 0,0 0,0 0,0 0,0 0,0 1,0-1,1 0,-1 0,0 0,0 0,0 0,0 0,1 0,-1 1,0-1,0 0,0 0,0 0,1 0,-1 0,0 0,0 0,0 0,1 0,-1 0,0 0,0 0,0 0,0 0,1 0,17 5,408 37,-383-39,249 14,292 27,-169 12,-7 28,-332-65,-126-23,-22-2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6:54:19.2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0,'0'3,"1"0,0 0,-1 0,1 0,0-1,0 1,1 0,-1-1,0 1,1-1,0 1,0-1,-1 0,1 0,0 0,1 0,-1 0,0 0,3 1,7 5,0-1,19 9,255 111,-212-99,153 36,-64-37,267 12,168-34,-411-7,-38 2,321-13,-30-22,208 25,-495 24,34 1,1-1,-2 0,-115-14,-43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6:54:20.5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1 358,'184'15,"-13"0,142-19,-1-13,363-68,-204-4,-166 29,-194 40,2 6,0 4,174 8,-45 16,494 18,-287-17,69 0,-505-15,-5 0,0 1,-1-1,1-1,-1 0,1 0,13-4,-20 5,0-1,0 1,0-1,0 1,0-1,0 1,0-1,0 0,-1 1,1-1,0 0,0 0,-1 1,1-1,0 0,-1 0,1 0,-1 0,0 0,1 0,-1 0,1-2,-1 1,0-1,0 1,0-1,-1 1,1-1,-1 1,1-1,-1 1,-2-5,-23-43,-9-7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6:55:07.82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1,'5'0,"2"0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6:55:17.554"/>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61,'15'-1,"1"-1,22-4,7-2,106-3,171 9,-165 3,428 0,-554 0,59 12,14 0,294-10,-204-5,561 2,-731 1,0 1,32 8,-28-5,34 3,308-6,-186-4,-139 4,0 2,0 2,72 19,107 14,-14-4,301 48,-86-1,-6-1,-31-50,802-32,-1132-3,0-2,-1-2,93-28,76-11,-37 34,9-2,-100-2,122-39,48-10,-39 20,198-27,-40 13,-321 49,119-4,70 16,-98 1,238 15,89-4,-316-14,-144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10T16:57:09.94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0,'10'1,"-1"0,0 0,0 1,0 0,10 4,11 3,293 83,-32-8,5-24,134-32,-197-18,-194-8,168 14,-149-8,88 22,-67-10,0-5,99 8,13-18,42 5,84 9,3-20,-111 0,-89-1,137 4,-174 7,0 4,128 37,-77-17,122 23,155 38,-304-66,225 54,-243-68,109 4,-98-11,389 3,-331-11,121-17,-210 11,59-6,-2-6,0-6,157-51,-217 56,1 3,85-11,141 2,-147 14,84-3,-8-2,-131 8,184-32,-162 22,172-8,-154 16,68-3,164 14,-162 1,-184-1,0-1,21-3,-35 3,0 1,0-1,0 1,1-1,-1 0,0 0,0 0,0-1,-1 1,1-1,0 0,0 0,-1 0,1 0,-1 0,0 0,1-1,-1 1,2-4,-4 5,1 0,-1 0,0 0,1 0,-1 0,0 0,0-1,0 1,0 0,0 0,0 0,0 0,0-1,-1 1,1 0,0 0,-1 0,1 0,0 0,-1 0,0 0,1 0,-1 0,0 0,1 0,-1 0,0 0,0 0,0 1,0-1,1 0,-1 1,0-1,-2 0,-5-3,1 0,-1 1,-14-4,17 5,-93-24,-1 5,-196-18,-209 22,470 16,-715 2,293 2,224-20,150 9,-24-3,-152-9,-450 19,311 3,305 2,-142 26,131-14,39-7,-347 42,182-21,128-14,-7-7,-183-6,143-5,-60-13,61 2,116 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0F34C-8A4B-4499-BEEB-927166B59A19}" type="datetimeFigureOut">
              <a:rPr lang="en-IN" smtClean="0"/>
              <a:t>18-06-2021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B5C1A-71FE-498A-938E-CB694F1291F8}" type="slidenum">
              <a:rPr lang="en-IN" smtClean="0"/>
              <a:t>‹#›</a:t>
            </a:fld>
            <a:endParaRPr lang="en-IN"/>
          </a:p>
        </p:txBody>
      </p:sp>
    </p:spTree>
    <p:extLst>
      <p:ext uri="{BB962C8B-B14F-4D97-AF65-F5344CB8AC3E}">
        <p14:creationId xmlns:p14="http://schemas.microsoft.com/office/powerpoint/2010/main" val="4011796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78B5C1A-71FE-498A-938E-CB694F1291F8}" type="slidenum">
              <a:rPr lang="en-IN" smtClean="0"/>
              <a:t>141</a:t>
            </a:fld>
            <a:endParaRPr lang="en-IN"/>
          </a:p>
        </p:txBody>
      </p:sp>
    </p:spTree>
    <p:extLst>
      <p:ext uri="{BB962C8B-B14F-4D97-AF65-F5344CB8AC3E}">
        <p14:creationId xmlns:p14="http://schemas.microsoft.com/office/powerpoint/2010/main" val="350700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D88B7-0465-4D0D-9A4D-1E24C767C7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E7AE1AA-BA41-4908-9CAB-5DB7FD1352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13D6ED4-3CDF-4189-90AA-921E48C09CDF}"/>
              </a:ext>
            </a:extLst>
          </p:cNvPr>
          <p:cNvSpPr>
            <a:spLocks noGrp="1"/>
          </p:cNvSpPr>
          <p:nvPr>
            <p:ph type="dt" sz="half" idx="10"/>
          </p:nvPr>
        </p:nvSpPr>
        <p:spPr/>
        <p:txBody>
          <a:bodyPr/>
          <a:lstStyle/>
          <a:p>
            <a:fld id="{409B78A3-2222-4F73-BC77-6DF75C5A3BB4}" type="datetimeFigureOut">
              <a:rPr lang="en-IN" smtClean="0"/>
              <a:t>13-06-2021</a:t>
            </a:fld>
            <a:endParaRPr lang="en-IN"/>
          </a:p>
        </p:txBody>
      </p:sp>
      <p:sp>
        <p:nvSpPr>
          <p:cNvPr id="5" name="Footer Placeholder 4">
            <a:extLst>
              <a:ext uri="{FF2B5EF4-FFF2-40B4-BE49-F238E27FC236}">
                <a16:creationId xmlns:a16="http://schemas.microsoft.com/office/drawing/2014/main" id="{AF696A6C-914F-4D2B-BC36-5897C8FE92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C0BB9A-4BF3-473A-BF0D-633231089193}"/>
              </a:ext>
            </a:extLst>
          </p:cNvPr>
          <p:cNvSpPr>
            <a:spLocks noGrp="1"/>
          </p:cNvSpPr>
          <p:nvPr>
            <p:ph type="sldNum" sz="quarter" idx="12"/>
          </p:nvPr>
        </p:nvSpPr>
        <p:spPr/>
        <p:txBody>
          <a:bodyPr/>
          <a:lstStyle/>
          <a:p>
            <a:fld id="{E4688D6D-6887-4F22-8CAB-F5C9CFB8E09B}" type="slidenum">
              <a:rPr lang="en-IN" smtClean="0"/>
              <a:t>‹#›</a:t>
            </a:fld>
            <a:endParaRPr lang="en-IN"/>
          </a:p>
        </p:txBody>
      </p:sp>
    </p:spTree>
    <p:extLst>
      <p:ext uri="{BB962C8B-B14F-4D97-AF65-F5344CB8AC3E}">
        <p14:creationId xmlns:p14="http://schemas.microsoft.com/office/powerpoint/2010/main" val="1990249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0A285-F707-4EBF-B260-BF3F60AFB5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BC9ECA-FC2E-4697-9310-AF00A8EE3B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F19688-7906-4473-99B2-FA451D4DCD0D}"/>
              </a:ext>
            </a:extLst>
          </p:cNvPr>
          <p:cNvSpPr>
            <a:spLocks noGrp="1"/>
          </p:cNvSpPr>
          <p:nvPr>
            <p:ph type="dt" sz="half" idx="10"/>
          </p:nvPr>
        </p:nvSpPr>
        <p:spPr/>
        <p:txBody>
          <a:bodyPr/>
          <a:lstStyle/>
          <a:p>
            <a:fld id="{409B78A3-2222-4F73-BC77-6DF75C5A3BB4}" type="datetimeFigureOut">
              <a:rPr lang="en-IN" smtClean="0"/>
              <a:t>13-06-2021</a:t>
            </a:fld>
            <a:endParaRPr lang="en-IN"/>
          </a:p>
        </p:txBody>
      </p:sp>
      <p:sp>
        <p:nvSpPr>
          <p:cNvPr id="5" name="Footer Placeholder 4">
            <a:extLst>
              <a:ext uri="{FF2B5EF4-FFF2-40B4-BE49-F238E27FC236}">
                <a16:creationId xmlns:a16="http://schemas.microsoft.com/office/drawing/2014/main" id="{E90F4ED1-D03C-4001-B510-3337543D61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2E42FA-143F-4E41-86E9-DACD1E5650B4}"/>
              </a:ext>
            </a:extLst>
          </p:cNvPr>
          <p:cNvSpPr>
            <a:spLocks noGrp="1"/>
          </p:cNvSpPr>
          <p:nvPr>
            <p:ph type="sldNum" sz="quarter" idx="12"/>
          </p:nvPr>
        </p:nvSpPr>
        <p:spPr/>
        <p:txBody>
          <a:bodyPr/>
          <a:lstStyle/>
          <a:p>
            <a:fld id="{E4688D6D-6887-4F22-8CAB-F5C9CFB8E09B}" type="slidenum">
              <a:rPr lang="en-IN" smtClean="0"/>
              <a:t>‹#›</a:t>
            </a:fld>
            <a:endParaRPr lang="en-IN"/>
          </a:p>
        </p:txBody>
      </p:sp>
    </p:spTree>
    <p:extLst>
      <p:ext uri="{BB962C8B-B14F-4D97-AF65-F5344CB8AC3E}">
        <p14:creationId xmlns:p14="http://schemas.microsoft.com/office/powerpoint/2010/main" val="207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06350-B938-4BFE-9EBE-A96D44A54F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FB9CD3-98FB-4848-9696-8001E58C91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2CC919-85DA-43DE-9721-5CCB810C1C01}"/>
              </a:ext>
            </a:extLst>
          </p:cNvPr>
          <p:cNvSpPr>
            <a:spLocks noGrp="1"/>
          </p:cNvSpPr>
          <p:nvPr>
            <p:ph type="dt" sz="half" idx="10"/>
          </p:nvPr>
        </p:nvSpPr>
        <p:spPr/>
        <p:txBody>
          <a:bodyPr/>
          <a:lstStyle/>
          <a:p>
            <a:fld id="{409B78A3-2222-4F73-BC77-6DF75C5A3BB4}" type="datetimeFigureOut">
              <a:rPr lang="en-IN" smtClean="0"/>
              <a:t>13-06-2021</a:t>
            </a:fld>
            <a:endParaRPr lang="en-IN"/>
          </a:p>
        </p:txBody>
      </p:sp>
      <p:sp>
        <p:nvSpPr>
          <p:cNvPr id="5" name="Footer Placeholder 4">
            <a:extLst>
              <a:ext uri="{FF2B5EF4-FFF2-40B4-BE49-F238E27FC236}">
                <a16:creationId xmlns:a16="http://schemas.microsoft.com/office/drawing/2014/main" id="{6A6C9DCF-6BA9-4995-B1A2-1DF007AB93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E11CC7-2727-41FA-9A39-B8010B6A994E}"/>
              </a:ext>
            </a:extLst>
          </p:cNvPr>
          <p:cNvSpPr>
            <a:spLocks noGrp="1"/>
          </p:cNvSpPr>
          <p:nvPr>
            <p:ph type="sldNum" sz="quarter" idx="12"/>
          </p:nvPr>
        </p:nvSpPr>
        <p:spPr/>
        <p:txBody>
          <a:bodyPr/>
          <a:lstStyle/>
          <a:p>
            <a:fld id="{E4688D6D-6887-4F22-8CAB-F5C9CFB8E09B}" type="slidenum">
              <a:rPr lang="en-IN" smtClean="0"/>
              <a:t>‹#›</a:t>
            </a:fld>
            <a:endParaRPr lang="en-IN"/>
          </a:p>
        </p:txBody>
      </p:sp>
    </p:spTree>
    <p:extLst>
      <p:ext uri="{BB962C8B-B14F-4D97-AF65-F5344CB8AC3E}">
        <p14:creationId xmlns:p14="http://schemas.microsoft.com/office/powerpoint/2010/main" val="109245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C84A-722C-4499-8C39-4749851E4E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4EFBD6-D31F-4F82-AD15-7412189C37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B9A048-325B-43CC-9BB0-26A325C16607}"/>
              </a:ext>
            </a:extLst>
          </p:cNvPr>
          <p:cNvSpPr>
            <a:spLocks noGrp="1"/>
          </p:cNvSpPr>
          <p:nvPr>
            <p:ph type="dt" sz="half" idx="10"/>
          </p:nvPr>
        </p:nvSpPr>
        <p:spPr/>
        <p:txBody>
          <a:bodyPr/>
          <a:lstStyle/>
          <a:p>
            <a:fld id="{409B78A3-2222-4F73-BC77-6DF75C5A3BB4}" type="datetimeFigureOut">
              <a:rPr lang="en-IN" smtClean="0"/>
              <a:t>13-06-2021</a:t>
            </a:fld>
            <a:endParaRPr lang="en-IN"/>
          </a:p>
        </p:txBody>
      </p:sp>
      <p:sp>
        <p:nvSpPr>
          <p:cNvPr id="5" name="Footer Placeholder 4">
            <a:extLst>
              <a:ext uri="{FF2B5EF4-FFF2-40B4-BE49-F238E27FC236}">
                <a16:creationId xmlns:a16="http://schemas.microsoft.com/office/drawing/2014/main" id="{68F61691-269B-40B0-AAD0-6107694AAA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0A0901-617E-4AF5-BC6B-C6707654C46C}"/>
              </a:ext>
            </a:extLst>
          </p:cNvPr>
          <p:cNvSpPr>
            <a:spLocks noGrp="1"/>
          </p:cNvSpPr>
          <p:nvPr>
            <p:ph type="sldNum" sz="quarter" idx="12"/>
          </p:nvPr>
        </p:nvSpPr>
        <p:spPr/>
        <p:txBody>
          <a:bodyPr/>
          <a:lstStyle/>
          <a:p>
            <a:fld id="{E4688D6D-6887-4F22-8CAB-F5C9CFB8E09B}" type="slidenum">
              <a:rPr lang="en-IN" smtClean="0"/>
              <a:t>‹#›</a:t>
            </a:fld>
            <a:endParaRPr lang="en-IN"/>
          </a:p>
        </p:txBody>
      </p:sp>
    </p:spTree>
    <p:extLst>
      <p:ext uri="{BB962C8B-B14F-4D97-AF65-F5344CB8AC3E}">
        <p14:creationId xmlns:p14="http://schemas.microsoft.com/office/powerpoint/2010/main" val="3870485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8D6C-B60A-4373-AA82-46490AB6C6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77EAD09-5DD4-4F70-B36B-9BD6346FDF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D9A199-1BA1-42B1-B188-503CB64FEB23}"/>
              </a:ext>
            </a:extLst>
          </p:cNvPr>
          <p:cNvSpPr>
            <a:spLocks noGrp="1"/>
          </p:cNvSpPr>
          <p:nvPr>
            <p:ph type="dt" sz="half" idx="10"/>
          </p:nvPr>
        </p:nvSpPr>
        <p:spPr/>
        <p:txBody>
          <a:bodyPr/>
          <a:lstStyle/>
          <a:p>
            <a:fld id="{409B78A3-2222-4F73-BC77-6DF75C5A3BB4}" type="datetimeFigureOut">
              <a:rPr lang="en-IN" smtClean="0"/>
              <a:t>13-06-2021</a:t>
            </a:fld>
            <a:endParaRPr lang="en-IN"/>
          </a:p>
        </p:txBody>
      </p:sp>
      <p:sp>
        <p:nvSpPr>
          <p:cNvPr id="5" name="Footer Placeholder 4">
            <a:extLst>
              <a:ext uri="{FF2B5EF4-FFF2-40B4-BE49-F238E27FC236}">
                <a16:creationId xmlns:a16="http://schemas.microsoft.com/office/drawing/2014/main" id="{8D8C92A5-03CA-428F-9FE9-53E74416FC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5B0BEE-E104-4B34-A8E5-FACE31738292}"/>
              </a:ext>
            </a:extLst>
          </p:cNvPr>
          <p:cNvSpPr>
            <a:spLocks noGrp="1"/>
          </p:cNvSpPr>
          <p:nvPr>
            <p:ph type="sldNum" sz="quarter" idx="12"/>
          </p:nvPr>
        </p:nvSpPr>
        <p:spPr/>
        <p:txBody>
          <a:bodyPr/>
          <a:lstStyle/>
          <a:p>
            <a:fld id="{E4688D6D-6887-4F22-8CAB-F5C9CFB8E09B}" type="slidenum">
              <a:rPr lang="en-IN" smtClean="0"/>
              <a:t>‹#›</a:t>
            </a:fld>
            <a:endParaRPr lang="en-IN"/>
          </a:p>
        </p:txBody>
      </p:sp>
    </p:spTree>
    <p:extLst>
      <p:ext uri="{BB962C8B-B14F-4D97-AF65-F5344CB8AC3E}">
        <p14:creationId xmlns:p14="http://schemas.microsoft.com/office/powerpoint/2010/main" val="1860843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EB09-4A3D-4BA9-924F-3490901EBF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71AFBC-1DC1-49EE-8C41-38F27172C7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B81FACC-38FB-42B0-AE75-461824AE5D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75D6C3-D532-461F-9F68-982CA2DEAACF}"/>
              </a:ext>
            </a:extLst>
          </p:cNvPr>
          <p:cNvSpPr>
            <a:spLocks noGrp="1"/>
          </p:cNvSpPr>
          <p:nvPr>
            <p:ph type="dt" sz="half" idx="10"/>
          </p:nvPr>
        </p:nvSpPr>
        <p:spPr/>
        <p:txBody>
          <a:bodyPr/>
          <a:lstStyle/>
          <a:p>
            <a:fld id="{409B78A3-2222-4F73-BC77-6DF75C5A3BB4}" type="datetimeFigureOut">
              <a:rPr lang="en-IN" smtClean="0"/>
              <a:t>13-06-2021</a:t>
            </a:fld>
            <a:endParaRPr lang="en-IN"/>
          </a:p>
        </p:txBody>
      </p:sp>
      <p:sp>
        <p:nvSpPr>
          <p:cNvPr id="6" name="Footer Placeholder 5">
            <a:extLst>
              <a:ext uri="{FF2B5EF4-FFF2-40B4-BE49-F238E27FC236}">
                <a16:creationId xmlns:a16="http://schemas.microsoft.com/office/drawing/2014/main" id="{B5662DF6-9DDC-4D67-B4D1-9CB5BE7D64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65DBAE-F43D-485B-81F1-48D845E73A6C}"/>
              </a:ext>
            </a:extLst>
          </p:cNvPr>
          <p:cNvSpPr>
            <a:spLocks noGrp="1"/>
          </p:cNvSpPr>
          <p:nvPr>
            <p:ph type="sldNum" sz="quarter" idx="12"/>
          </p:nvPr>
        </p:nvSpPr>
        <p:spPr/>
        <p:txBody>
          <a:bodyPr/>
          <a:lstStyle/>
          <a:p>
            <a:fld id="{E4688D6D-6887-4F22-8CAB-F5C9CFB8E09B}" type="slidenum">
              <a:rPr lang="en-IN" smtClean="0"/>
              <a:t>‹#›</a:t>
            </a:fld>
            <a:endParaRPr lang="en-IN"/>
          </a:p>
        </p:txBody>
      </p:sp>
    </p:spTree>
    <p:extLst>
      <p:ext uri="{BB962C8B-B14F-4D97-AF65-F5344CB8AC3E}">
        <p14:creationId xmlns:p14="http://schemas.microsoft.com/office/powerpoint/2010/main" val="3816266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3FF5E-4376-45CC-8C0D-721A80E93A2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978778-AC8F-45A7-AB5F-8B5D1E1AD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BFA0CA-DB55-4F95-B442-654992641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E97FF3-D2E3-4675-990D-E0890EC5C1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3B355-E762-478B-BE15-97890EC1C3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05EDD57-7A9F-41E6-A443-5588CE568CD9}"/>
              </a:ext>
            </a:extLst>
          </p:cNvPr>
          <p:cNvSpPr>
            <a:spLocks noGrp="1"/>
          </p:cNvSpPr>
          <p:nvPr>
            <p:ph type="dt" sz="half" idx="10"/>
          </p:nvPr>
        </p:nvSpPr>
        <p:spPr/>
        <p:txBody>
          <a:bodyPr/>
          <a:lstStyle/>
          <a:p>
            <a:fld id="{409B78A3-2222-4F73-BC77-6DF75C5A3BB4}" type="datetimeFigureOut">
              <a:rPr lang="en-IN" smtClean="0"/>
              <a:t>13-06-2021</a:t>
            </a:fld>
            <a:endParaRPr lang="en-IN"/>
          </a:p>
        </p:txBody>
      </p:sp>
      <p:sp>
        <p:nvSpPr>
          <p:cNvPr id="8" name="Footer Placeholder 7">
            <a:extLst>
              <a:ext uri="{FF2B5EF4-FFF2-40B4-BE49-F238E27FC236}">
                <a16:creationId xmlns:a16="http://schemas.microsoft.com/office/drawing/2014/main" id="{E2E78D1E-9561-4599-BBD2-5A4EEF5EA9F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8815FE-FD8D-42A6-AD74-C3F487B36321}"/>
              </a:ext>
            </a:extLst>
          </p:cNvPr>
          <p:cNvSpPr>
            <a:spLocks noGrp="1"/>
          </p:cNvSpPr>
          <p:nvPr>
            <p:ph type="sldNum" sz="quarter" idx="12"/>
          </p:nvPr>
        </p:nvSpPr>
        <p:spPr/>
        <p:txBody>
          <a:bodyPr/>
          <a:lstStyle/>
          <a:p>
            <a:fld id="{E4688D6D-6887-4F22-8CAB-F5C9CFB8E09B}" type="slidenum">
              <a:rPr lang="en-IN" smtClean="0"/>
              <a:t>‹#›</a:t>
            </a:fld>
            <a:endParaRPr lang="en-IN"/>
          </a:p>
        </p:txBody>
      </p:sp>
    </p:spTree>
    <p:extLst>
      <p:ext uri="{BB962C8B-B14F-4D97-AF65-F5344CB8AC3E}">
        <p14:creationId xmlns:p14="http://schemas.microsoft.com/office/powerpoint/2010/main" val="1395651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87AB-BDDD-4BCC-9EED-4C4FD3059E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DE5D19-7532-434F-8FA4-F7D180F3DDE7}"/>
              </a:ext>
            </a:extLst>
          </p:cNvPr>
          <p:cNvSpPr>
            <a:spLocks noGrp="1"/>
          </p:cNvSpPr>
          <p:nvPr>
            <p:ph type="dt" sz="half" idx="10"/>
          </p:nvPr>
        </p:nvSpPr>
        <p:spPr/>
        <p:txBody>
          <a:bodyPr/>
          <a:lstStyle/>
          <a:p>
            <a:fld id="{409B78A3-2222-4F73-BC77-6DF75C5A3BB4}" type="datetimeFigureOut">
              <a:rPr lang="en-IN" smtClean="0"/>
              <a:t>13-06-2021</a:t>
            </a:fld>
            <a:endParaRPr lang="en-IN"/>
          </a:p>
        </p:txBody>
      </p:sp>
      <p:sp>
        <p:nvSpPr>
          <p:cNvPr id="4" name="Footer Placeholder 3">
            <a:extLst>
              <a:ext uri="{FF2B5EF4-FFF2-40B4-BE49-F238E27FC236}">
                <a16:creationId xmlns:a16="http://schemas.microsoft.com/office/drawing/2014/main" id="{9C6C7F24-88F2-4580-9F35-C5839828BC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9604A2-8131-4267-9AB5-98999071BC6A}"/>
              </a:ext>
            </a:extLst>
          </p:cNvPr>
          <p:cNvSpPr>
            <a:spLocks noGrp="1"/>
          </p:cNvSpPr>
          <p:nvPr>
            <p:ph type="sldNum" sz="quarter" idx="12"/>
          </p:nvPr>
        </p:nvSpPr>
        <p:spPr/>
        <p:txBody>
          <a:bodyPr/>
          <a:lstStyle/>
          <a:p>
            <a:fld id="{E4688D6D-6887-4F22-8CAB-F5C9CFB8E09B}" type="slidenum">
              <a:rPr lang="en-IN" smtClean="0"/>
              <a:t>‹#›</a:t>
            </a:fld>
            <a:endParaRPr lang="en-IN"/>
          </a:p>
        </p:txBody>
      </p:sp>
    </p:spTree>
    <p:extLst>
      <p:ext uri="{BB962C8B-B14F-4D97-AF65-F5344CB8AC3E}">
        <p14:creationId xmlns:p14="http://schemas.microsoft.com/office/powerpoint/2010/main" val="3516407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2FBC4-26D9-4268-803F-FAAAEE94BEA3}"/>
              </a:ext>
            </a:extLst>
          </p:cNvPr>
          <p:cNvSpPr>
            <a:spLocks noGrp="1"/>
          </p:cNvSpPr>
          <p:nvPr>
            <p:ph type="dt" sz="half" idx="10"/>
          </p:nvPr>
        </p:nvSpPr>
        <p:spPr/>
        <p:txBody>
          <a:bodyPr/>
          <a:lstStyle/>
          <a:p>
            <a:fld id="{409B78A3-2222-4F73-BC77-6DF75C5A3BB4}" type="datetimeFigureOut">
              <a:rPr lang="en-IN" smtClean="0"/>
              <a:t>13-06-2021</a:t>
            </a:fld>
            <a:endParaRPr lang="en-IN"/>
          </a:p>
        </p:txBody>
      </p:sp>
      <p:sp>
        <p:nvSpPr>
          <p:cNvPr id="3" name="Footer Placeholder 2">
            <a:extLst>
              <a:ext uri="{FF2B5EF4-FFF2-40B4-BE49-F238E27FC236}">
                <a16:creationId xmlns:a16="http://schemas.microsoft.com/office/drawing/2014/main" id="{CD0702E5-98A8-4A2C-B6A2-BEA5497159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A38555-4F02-43C7-814F-9A8B0EFCA371}"/>
              </a:ext>
            </a:extLst>
          </p:cNvPr>
          <p:cNvSpPr>
            <a:spLocks noGrp="1"/>
          </p:cNvSpPr>
          <p:nvPr>
            <p:ph type="sldNum" sz="quarter" idx="12"/>
          </p:nvPr>
        </p:nvSpPr>
        <p:spPr/>
        <p:txBody>
          <a:bodyPr/>
          <a:lstStyle/>
          <a:p>
            <a:fld id="{E4688D6D-6887-4F22-8CAB-F5C9CFB8E09B}" type="slidenum">
              <a:rPr lang="en-IN" smtClean="0"/>
              <a:t>‹#›</a:t>
            </a:fld>
            <a:endParaRPr lang="en-IN"/>
          </a:p>
        </p:txBody>
      </p:sp>
    </p:spTree>
    <p:extLst>
      <p:ext uri="{BB962C8B-B14F-4D97-AF65-F5344CB8AC3E}">
        <p14:creationId xmlns:p14="http://schemas.microsoft.com/office/powerpoint/2010/main" val="344413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AB7D-523D-49ED-9830-3A470C2E4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3ACC3E-B9FF-4B1A-9E53-3DDDD642E4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6D6F75-6672-4824-9BFB-AD381CF16C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EBBAB8-868A-4491-A978-339CACA790E4}"/>
              </a:ext>
            </a:extLst>
          </p:cNvPr>
          <p:cNvSpPr>
            <a:spLocks noGrp="1"/>
          </p:cNvSpPr>
          <p:nvPr>
            <p:ph type="dt" sz="half" idx="10"/>
          </p:nvPr>
        </p:nvSpPr>
        <p:spPr/>
        <p:txBody>
          <a:bodyPr/>
          <a:lstStyle/>
          <a:p>
            <a:fld id="{409B78A3-2222-4F73-BC77-6DF75C5A3BB4}" type="datetimeFigureOut">
              <a:rPr lang="en-IN" smtClean="0"/>
              <a:t>13-06-2021</a:t>
            </a:fld>
            <a:endParaRPr lang="en-IN"/>
          </a:p>
        </p:txBody>
      </p:sp>
      <p:sp>
        <p:nvSpPr>
          <p:cNvPr id="6" name="Footer Placeholder 5">
            <a:extLst>
              <a:ext uri="{FF2B5EF4-FFF2-40B4-BE49-F238E27FC236}">
                <a16:creationId xmlns:a16="http://schemas.microsoft.com/office/drawing/2014/main" id="{E600AA9D-9A4F-4D3B-AFFB-6F4D765C3C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3FB3F7-65F1-473C-9443-036EB09E6717}"/>
              </a:ext>
            </a:extLst>
          </p:cNvPr>
          <p:cNvSpPr>
            <a:spLocks noGrp="1"/>
          </p:cNvSpPr>
          <p:nvPr>
            <p:ph type="sldNum" sz="quarter" idx="12"/>
          </p:nvPr>
        </p:nvSpPr>
        <p:spPr/>
        <p:txBody>
          <a:bodyPr/>
          <a:lstStyle/>
          <a:p>
            <a:fld id="{E4688D6D-6887-4F22-8CAB-F5C9CFB8E09B}" type="slidenum">
              <a:rPr lang="en-IN" smtClean="0"/>
              <a:t>‹#›</a:t>
            </a:fld>
            <a:endParaRPr lang="en-IN"/>
          </a:p>
        </p:txBody>
      </p:sp>
    </p:spTree>
    <p:extLst>
      <p:ext uri="{BB962C8B-B14F-4D97-AF65-F5344CB8AC3E}">
        <p14:creationId xmlns:p14="http://schemas.microsoft.com/office/powerpoint/2010/main" val="37294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F079-8EFD-444A-95F0-4D6C707D29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0EAACC-4ABD-455F-9A22-2E12E55700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57D3FD-41F3-4DD6-94AF-5CBF07CE6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56694-25CF-4378-8C39-CD46D19AE1F4}"/>
              </a:ext>
            </a:extLst>
          </p:cNvPr>
          <p:cNvSpPr>
            <a:spLocks noGrp="1"/>
          </p:cNvSpPr>
          <p:nvPr>
            <p:ph type="dt" sz="half" idx="10"/>
          </p:nvPr>
        </p:nvSpPr>
        <p:spPr/>
        <p:txBody>
          <a:bodyPr/>
          <a:lstStyle/>
          <a:p>
            <a:fld id="{409B78A3-2222-4F73-BC77-6DF75C5A3BB4}" type="datetimeFigureOut">
              <a:rPr lang="en-IN" smtClean="0"/>
              <a:t>13-06-2021</a:t>
            </a:fld>
            <a:endParaRPr lang="en-IN"/>
          </a:p>
        </p:txBody>
      </p:sp>
      <p:sp>
        <p:nvSpPr>
          <p:cNvPr id="6" name="Footer Placeholder 5">
            <a:extLst>
              <a:ext uri="{FF2B5EF4-FFF2-40B4-BE49-F238E27FC236}">
                <a16:creationId xmlns:a16="http://schemas.microsoft.com/office/drawing/2014/main" id="{25747B03-AEB0-45FA-BFA7-7C7EDCD53C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DF5285-94CD-448B-B82D-AC571F10199B}"/>
              </a:ext>
            </a:extLst>
          </p:cNvPr>
          <p:cNvSpPr>
            <a:spLocks noGrp="1"/>
          </p:cNvSpPr>
          <p:nvPr>
            <p:ph type="sldNum" sz="quarter" idx="12"/>
          </p:nvPr>
        </p:nvSpPr>
        <p:spPr/>
        <p:txBody>
          <a:bodyPr/>
          <a:lstStyle/>
          <a:p>
            <a:fld id="{E4688D6D-6887-4F22-8CAB-F5C9CFB8E09B}" type="slidenum">
              <a:rPr lang="en-IN" smtClean="0"/>
              <a:t>‹#›</a:t>
            </a:fld>
            <a:endParaRPr lang="en-IN"/>
          </a:p>
        </p:txBody>
      </p:sp>
    </p:spTree>
    <p:extLst>
      <p:ext uri="{BB962C8B-B14F-4D97-AF65-F5344CB8AC3E}">
        <p14:creationId xmlns:p14="http://schemas.microsoft.com/office/powerpoint/2010/main" val="2916829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3C0070-EF6B-4181-B81A-CB3BDE0795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FB47E2-6B21-4CAF-9E3B-FFB4F17B3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755944-E7DE-4D07-ABBA-58E7056E2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9B78A3-2222-4F73-BC77-6DF75C5A3BB4}" type="datetimeFigureOut">
              <a:rPr lang="en-IN" smtClean="0"/>
              <a:t>13-06-2021</a:t>
            </a:fld>
            <a:endParaRPr lang="en-IN"/>
          </a:p>
        </p:txBody>
      </p:sp>
      <p:sp>
        <p:nvSpPr>
          <p:cNvPr id="5" name="Footer Placeholder 4">
            <a:extLst>
              <a:ext uri="{FF2B5EF4-FFF2-40B4-BE49-F238E27FC236}">
                <a16:creationId xmlns:a16="http://schemas.microsoft.com/office/drawing/2014/main" id="{8A7A56E9-B631-4921-974D-0A0EFA1AF3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625A90C-EE90-4823-8476-B5CFF6B10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688D6D-6887-4F22-8CAB-F5C9CFB8E09B}" type="slidenum">
              <a:rPr lang="en-IN" smtClean="0"/>
              <a:t>‹#›</a:t>
            </a:fld>
            <a:endParaRPr lang="en-IN"/>
          </a:p>
        </p:txBody>
      </p:sp>
    </p:spTree>
    <p:extLst>
      <p:ext uri="{BB962C8B-B14F-4D97-AF65-F5344CB8AC3E}">
        <p14:creationId xmlns:p14="http://schemas.microsoft.com/office/powerpoint/2010/main" val="3030434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s://www.examtopics.com/exams/microsoft/az-900/view/24/"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www.examtopics.com/exams/microsoft/az-900/view/26/"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docs.microsoft.com/en-us/azure/virtual-network/virtual-network-network-interface#associate-or-dissociate-a-network-security-group" TargetMode="External"/><Relationship Id="rId2" Type="http://schemas.openxmlformats.org/officeDocument/2006/relationships/hyperlink" Target="https://docs.microsoft.com/en-us/azure/virtual-network/virtual-network-manage-subnet#change-subnet-settings" TargetMode="Externa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46.xml.rels><?xml version="1.0" encoding="UTF-8" standalone="yes"?>
<Relationships xmlns="http://schemas.openxmlformats.org/package/2006/relationships"><Relationship Id="rId2" Type="http://schemas.openxmlformats.org/officeDocument/2006/relationships/hyperlink" Target="https://www.examtopics.com/exams/microsoft/az-900/view/3/"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hyperlink" Target="https://signup.azure.com/signup?offer=MS-AZR-0042P&amp;appId=102&amp;l=en-gb&amp;correlationId=16C4105E688964270546000969E1650D" TargetMode="External"/><Relationship Id="rId13" Type="http://schemas.openxmlformats.org/officeDocument/2006/relationships/hyperlink" Target="https://azure.microsoft.com/en-gb/services/advisor/" TargetMode="External"/><Relationship Id="rId3" Type="http://schemas.openxmlformats.org/officeDocument/2006/relationships/hyperlink" Target="https://azure.microsoft.com/en-gb/support/plans/developer/" TargetMode="External"/><Relationship Id="rId7" Type="http://schemas.openxmlformats.org/officeDocument/2006/relationships/hyperlink" Target="https://azure.microsoft.com/en-gb/support/plans/prodirect/" TargetMode="External"/><Relationship Id="rId12" Type="http://schemas.openxmlformats.org/officeDocument/2006/relationships/hyperlink" Target="https://azure.microsoft.com/en-gb/support/community/" TargetMode="External"/><Relationship Id="rId2" Type="http://schemas.openxmlformats.org/officeDocument/2006/relationships/hyperlink" Target="https://portal.azure.com/?quickstart=true#blade/Microsoft_Azure_Support/HelpAndSupportBlade/overview" TargetMode="External"/><Relationship Id="rId16" Type="http://schemas.openxmlformats.org/officeDocument/2006/relationships/hyperlink" Target="https://docs.microsoft.com/en-gb/rest/api/support/" TargetMode="External"/><Relationship Id="rId1" Type="http://schemas.openxmlformats.org/officeDocument/2006/relationships/slideLayout" Target="../slideLayouts/slideLayout2.xml"/><Relationship Id="rId6" Type="http://schemas.openxmlformats.org/officeDocument/2006/relationships/hyperlink" Target="https://signup.azure.com/signup?offer=MS-AZR-0041P&amp;appId=102&amp;l=en-gb&amp;correlationId=16C4105E688964270546000969E1650D" TargetMode="External"/><Relationship Id="rId11" Type="http://schemas.openxmlformats.org/officeDocument/2006/relationships/hyperlink" Target="https://docs.microsoft.com/en-gb/azure/" TargetMode="External"/><Relationship Id="rId5" Type="http://schemas.openxmlformats.org/officeDocument/2006/relationships/hyperlink" Target="https://azure.microsoft.com/en-gb/support/plans/standard/" TargetMode="External"/><Relationship Id="rId15" Type="http://schemas.openxmlformats.org/officeDocument/2006/relationships/hyperlink" Target="https://azure.microsoft.com/en-gb/support/plans/response/" TargetMode="External"/><Relationship Id="rId10" Type="http://schemas.openxmlformats.org/officeDocument/2006/relationships/hyperlink" Target="https://www.youtube.com/playlist?list=PLLasX02E8BPBKgXP4oflOL29TtqTzwhxR" TargetMode="External"/><Relationship Id="rId4" Type="http://schemas.openxmlformats.org/officeDocument/2006/relationships/hyperlink" Target="https://signup.azure.com/signup?offer=MS-AZR-0043P&amp;appId=102&amp;l=en-gb&amp;correlationId=16C4105E688964270546000969E1650D" TargetMode="External"/><Relationship Id="rId9" Type="http://schemas.openxmlformats.org/officeDocument/2006/relationships/hyperlink" Target="https://docs.microsoft.com/en-gb/learn/azure/" TargetMode="External"/><Relationship Id="rId14" Type="http://schemas.openxmlformats.org/officeDocument/2006/relationships/hyperlink" Target="https://azure.microsoft.com/en-gb/features/service-health/" TargetMode="External"/></Relationships>
</file>

<file path=ppt/slides/_rels/slide16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6.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8.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customXml" Target="../ink/ink11.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customXml" Target="../ink/ink14.xml"/><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customXml" Target="../ink/ink18.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customXml" Target="../ink/ink20.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customXml" Target="../ink/ink24.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customXml" Target="../ink/ink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azure.microsoft.com/services/virtual-machines/dedicated-hos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azure.microsoft.com/pricing/details/bandwidth"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ontrol" Target="../activeX/activeX3.xml"/><Relationship Id="rId2" Type="http://schemas.openxmlformats.org/officeDocument/2006/relationships/control" Target="../activeX/activeX2.xml"/><Relationship Id="rId1" Type="http://schemas.openxmlformats.org/officeDocument/2006/relationships/control" Target="../activeX/activeX1.xml"/><Relationship Id="rId6" Type="http://schemas.openxmlformats.org/officeDocument/2006/relationships/image" Target="../media/image80.wmf"/><Relationship Id="rId5" Type="http://schemas.openxmlformats.org/officeDocument/2006/relationships/slideLayout" Target="../slideLayouts/slideLayout2.xml"/><Relationship Id="rId4" Type="http://schemas.openxmlformats.org/officeDocument/2006/relationships/control" Target="../activeX/activeX4.xml"/></Relationships>
</file>

<file path=ppt/slides/_rels/slide77.xml.rels><?xml version="1.0" encoding="UTF-8" standalone="yes"?>
<Relationships xmlns="http://schemas.openxmlformats.org/package/2006/relationships"><Relationship Id="rId3" Type="http://schemas.openxmlformats.org/officeDocument/2006/relationships/control" Target="../activeX/activeX7.xml"/><Relationship Id="rId7" Type="http://schemas.openxmlformats.org/officeDocument/2006/relationships/image" Target="../media/image81.wmf"/><Relationship Id="rId2" Type="http://schemas.openxmlformats.org/officeDocument/2006/relationships/control" Target="../activeX/activeX6.xml"/><Relationship Id="rId1" Type="http://schemas.openxmlformats.org/officeDocument/2006/relationships/control" Target="../activeX/activeX5.xml"/><Relationship Id="rId6" Type="http://schemas.openxmlformats.org/officeDocument/2006/relationships/slideLayout" Target="../slideLayouts/slideLayout2.xml"/><Relationship Id="rId5" Type="http://schemas.openxmlformats.org/officeDocument/2006/relationships/control" Target="../activeX/activeX9.xml"/><Relationship Id="rId4" Type="http://schemas.openxmlformats.org/officeDocument/2006/relationships/control" Target="../activeX/activeX8.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1.xml"/><Relationship Id="rId1" Type="http://schemas.openxmlformats.org/officeDocument/2006/relationships/control" Target="../activeX/activeX10.xml"/><Relationship Id="rId4" Type="http://schemas.openxmlformats.org/officeDocument/2006/relationships/image" Target="../media/image82.wmf"/></Relationships>
</file>

<file path=ppt/slides/_rels/slide79.xml.rels><?xml version="1.0" encoding="UTF-8" standalone="yes"?>
<Relationships xmlns="http://schemas.openxmlformats.org/package/2006/relationships"><Relationship Id="rId3" Type="http://schemas.openxmlformats.org/officeDocument/2006/relationships/control" Target="../activeX/activeX14.xml"/><Relationship Id="rId2" Type="http://schemas.openxmlformats.org/officeDocument/2006/relationships/control" Target="../activeX/activeX13.xml"/><Relationship Id="rId1" Type="http://schemas.openxmlformats.org/officeDocument/2006/relationships/control" Target="../activeX/activeX12.xml"/><Relationship Id="rId6" Type="http://schemas.openxmlformats.org/officeDocument/2006/relationships/image" Target="../media/image82.wmf"/><Relationship Id="rId5" Type="http://schemas.openxmlformats.org/officeDocument/2006/relationships/slideLayout" Target="../slideLayouts/slideLayout2.xml"/><Relationship Id="rId4" Type="http://schemas.openxmlformats.org/officeDocument/2006/relationships/control" Target="../activeX/activeX1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control" Target="../activeX/activeX18.xml"/><Relationship Id="rId2" Type="http://schemas.openxmlformats.org/officeDocument/2006/relationships/control" Target="../activeX/activeX17.xml"/><Relationship Id="rId1" Type="http://schemas.openxmlformats.org/officeDocument/2006/relationships/control" Target="../activeX/activeX16.xml"/><Relationship Id="rId6" Type="http://schemas.openxmlformats.org/officeDocument/2006/relationships/image" Target="../media/image80.wmf"/><Relationship Id="rId5" Type="http://schemas.openxmlformats.org/officeDocument/2006/relationships/slideLayout" Target="../slideLayouts/slideLayout2.xml"/><Relationship Id="rId4" Type="http://schemas.openxmlformats.org/officeDocument/2006/relationships/control" Target="../activeX/activeX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control" Target="../activeX/activeX22.xml"/><Relationship Id="rId2" Type="http://schemas.openxmlformats.org/officeDocument/2006/relationships/control" Target="../activeX/activeX21.xml"/><Relationship Id="rId1" Type="http://schemas.openxmlformats.org/officeDocument/2006/relationships/control" Target="../activeX/activeX20.xml"/><Relationship Id="rId6" Type="http://schemas.openxmlformats.org/officeDocument/2006/relationships/image" Target="../media/image82.wmf"/><Relationship Id="rId5" Type="http://schemas.openxmlformats.org/officeDocument/2006/relationships/slideLayout" Target="../slideLayouts/slideLayout2.xml"/><Relationship Id="rId4" Type="http://schemas.openxmlformats.org/officeDocument/2006/relationships/control" Target="../activeX/activeX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25.xml"/><Relationship Id="rId1" Type="http://schemas.openxmlformats.org/officeDocument/2006/relationships/control" Target="../activeX/activeX24.xml"/><Relationship Id="rId5" Type="http://schemas.openxmlformats.org/officeDocument/2006/relationships/image" Target="../media/image91.wmf"/><Relationship Id="rId4" Type="http://schemas.openxmlformats.org/officeDocument/2006/relationships/image" Target="../media/image90.wmf"/></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AEFB-9B24-4440-958C-06A7D5CE53CC}"/>
              </a:ext>
            </a:extLst>
          </p:cNvPr>
          <p:cNvSpPr>
            <a:spLocks noGrp="1"/>
          </p:cNvSpPr>
          <p:nvPr>
            <p:ph type="ctrTitle"/>
          </p:nvPr>
        </p:nvSpPr>
        <p:spPr>
          <a:xfrm>
            <a:off x="1524000" y="2007475"/>
            <a:ext cx="9144000" cy="1502487"/>
          </a:xfrm>
        </p:spPr>
        <p:txBody>
          <a:bodyPr/>
          <a:lstStyle/>
          <a:p>
            <a:r>
              <a:rPr lang="en-US" dirty="0"/>
              <a:t>AZURE AZ 900</a:t>
            </a:r>
            <a:endParaRPr lang="en-IN" dirty="0"/>
          </a:p>
        </p:txBody>
      </p:sp>
      <p:sp>
        <p:nvSpPr>
          <p:cNvPr id="3" name="Subtitle 2">
            <a:extLst>
              <a:ext uri="{FF2B5EF4-FFF2-40B4-BE49-F238E27FC236}">
                <a16:creationId xmlns:a16="http://schemas.microsoft.com/office/drawing/2014/main" id="{89943B56-1975-4E58-8C1B-00DE39F7B62D}"/>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585386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D626-E247-48C3-A01D-F29A71868B6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8C8E191-73EE-4DA3-9043-BE92DE9C0EA8}"/>
              </a:ext>
            </a:extLst>
          </p:cNvPr>
          <p:cNvSpPr>
            <a:spLocks noGrp="1"/>
          </p:cNvSpPr>
          <p:nvPr>
            <p:ph idx="1"/>
          </p:nvPr>
        </p:nvSpPr>
        <p:spPr/>
        <p:txBody>
          <a:bodyPr/>
          <a:lstStyle/>
          <a:p>
            <a:endParaRPr lang="en-IN" dirty="0"/>
          </a:p>
        </p:txBody>
      </p:sp>
      <p:pic>
        <p:nvPicPr>
          <p:cNvPr id="12292" name="Picture 4">
            <a:extLst>
              <a:ext uri="{FF2B5EF4-FFF2-40B4-BE49-F238E27FC236}">
                <a16:creationId xmlns:a16="http://schemas.microsoft.com/office/drawing/2014/main" id="{A401B51F-9885-4ADE-B617-A059BB15B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357188"/>
            <a:ext cx="12096750"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724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3027FF-AD55-4748-8949-52AFF788D3ED}"/>
              </a:ext>
            </a:extLst>
          </p:cNvPr>
          <p:cNvSpPr>
            <a:spLocks noGrp="1"/>
          </p:cNvSpPr>
          <p:nvPr>
            <p:ph idx="1"/>
          </p:nvPr>
        </p:nvSpPr>
        <p:spPr>
          <a:xfrm>
            <a:off x="278296" y="278296"/>
            <a:ext cx="11075504" cy="5898667"/>
          </a:xfrm>
        </p:spPr>
        <p:txBody>
          <a:bodyPr>
            <a:normAutofit fontScale="92500"/>
          </a:bodyPr>
          <a:lstStyle/>
          <a:p>
            <a:pPr algn="l"/>
            <a:r>
              <a:rPr lang="en-US" b="0" i="0" dirty="0">
                <a:solidFill>
                  <a:srgbClr val="171717"/>
                </a:solidFill>
                <a:effectLst/>
                <a:latin typeface="Segoe UI" panose="020B0502040204020203" pitchFamily="34" charset="0"/>
              </a:rPr>
              <a:t>An Azure subscription has a trust relationship with Azure Active Directory (Azure AD). A subscription trusts Azure AD to authenticate users, services, and devices.</a:t>
            </a:r>
          </a:p>
          <a:p>
            <a:pPr algn="l"/>
            <a:r>
              <a:rPr lang="en-US" b="0" i="0" dirty="0">
                <a:solidFill>
                  <a:srgbClr val="171717"/>
                </a:solidFill>
                <a:effectLst/>
                <a:latin typeface="Segoe UI" panose="020B0502040204020203" pitchFamily="34" charset="0"/>
              </a:rPr>
              <a:t>Multiple subscriptions can trust the same Azure AD directory. Each subscription can only trust a single directory.</a:t>
            </a:r>
          </a:p>
          <a:p>
            <a:pPr algn="l"/>
            <a:r>
              <a:rPr lang="en-US" b="0" i="0" dirty="0">
                <a:solidFill>
                  <a:srgbClr val="171717"/>
                </a:solidFill>
                <a:effectLst/>
                <a:latin typeface="Segoe UI" panose="020B0502040204020203" pitchFamily="34" charset="0"/>
              </a:rPr>
              <a:t>One or more Azure subscriptions can establish a trust relationship with an instance of Azure Active Directory (Azure AD) in order to authenticate and authorize security principals and devices against Azure services. When a subscription expires, the trusted instance of the Azure AD service remains, but the security principals lose access to Azure resources.</a:t>
            </a:r>
          </a:p>
          <a:p>
            <a:pPr algn="l"/>
            <a:r>
              <a:rPr lang="en-US" b="0" i="0" dirty="0">
                <a:solidFill>
                  <a:srgbClr val="171717"/>
                </a:solidFill>
                <a:effectLst/>
                <a:latin typeface="Segoe UI" panose="020B0502040204020203" pitchFamily="34" charset="0"/>
              </a:rPr>
              <a:t>When a user signs up for a Microsoft cloud service, a new Azure AD tenant is created and the user is made a member of the Global Administrator role. However, when an owner of a subscription joins their subscription to an existing tenant, the owner isn't assigned to the Global Administrator role.</a:t>
            </a:r>
          </a:p>
          <a:p>
            <a:endParaRPr lang="en-IN" dirty="0"/>
          </a:p>
        </p:txBody>
      </p:sp>
    </p:spTree>
    <p:extLst>
      <p:ext uri="{BB962C8B-B14F-4D97-AF65-F5344CB8AC3E}">
        <p14:creationId xmlns:p14="http://schemas.microsoft.com/office/powerpoint/2010/main" val="17445339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EBCCA6-7CA8-4FC7-8412-AAA523C1AC23}"/>
              </a:ext>
            </a:extLst>
          </p:cNvPr>
          <p:cNvPicPr>
            <a:picLocks noChangeAspect="1"/>
          </p:cNvPicPr>
          <p:nvPr/>
        </p:nvPicPr>
        <p:blipFill>
          <a:blip r:embed="rId2"/>
          <a:stretch>
            <a:fillRect/>
          </a:stretch>
        </p:blipFill>
        <p:spPr>
          <a:xfrm>
            <a:off x="3143250" y="1376362"/>
            <a:ext cx="5905500" cy="4105275"/>
          </a:xfrm>
          <a:prstGeom prst="rect">
            <a:avLst/>
          </a:prstGeom>
        </p:spPr>
      </p:pic>
      <p:sp>
        <p:nvSpPr>
          <p:cNvPr id="2" name="Title 1">
            <a:extLst>
              <a:ext uri="{FF2B5EF4-FFF2-40B4-BE49-F238E27FC236}">
                <a16:creationId xmlns:a16="http://schemas.microsoft.com/office/drawing/2014/main" id="{2F4CA939-7293-4ED1-AC91-7A0CA1E498E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112B490-B2C6-43DD-8C09-50EB7F759583}"/>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0575117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CA3D-38D9-4A11-A2D1-0E7B3F72289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5C4AFE2-0E02-4535-B8A7-EC8A8156AE3D}"/>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21606E0-F087-4B98-8485-2AC09527C116}"/>
              </a:ext>
            </a:extLst>
          </p:cNvPr>
          <p:cNvPicPr>
            <a:picLocks noChangeAspect="1"/>
          </p:cNvPicPr>
          <p:nvPr/>
        </p:nvPicPr>
        <p:blipFill>
          <a:blip r:embed="rId2"/>
          <a:stretch>
            <a:fillRect/>
          </a:stretch>
        </p:blipFill>
        <p:spPr>
          <a:xfrm>
            <a:off x="1152525" y="2009775"/>
            <a:ext cx="9886950" cy="2838450"/>
          </a:xfrm>
          <a:prstGeom prst="rect">
            <a:avLst/>
          </a:prstGeom>
        </p:spPr>
      </p:pic>
    </p:spTree>
    <p:extLst>
      <p:ext uri="{BB962C8B-B14F-4D97-AF65-F5344CB8AC3E}">
        <p14:creationId xmlns:p14="http://schemas.microsoft.com/office/powerpoint/2010/main" val="779718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D990FC-0DF5-4777-ABB5-5F47D6B698B6}"/>
              </a:ext>
            </a:extLst>
          </p:cNvPr>
          <p:cNvSpPr txBox="1"/>
          <p:nvPr/>
        </p:nvSpPr>
        <p:spPr>
          <a:xfrm>
            <a:off x="1093304" y="335845"/>
            <a:ext cx="8647044" cy="6186309"/>
          </a:xfrm>
          <a:prstGeom prst="rect">
            <a:avLst/>
          </a:prstGeom>
          <a:noFill/>
        </p:spPr>
        <p:txBody>
          <a:bodyPr wrap="square">
            <a:spAutoFit/>
          </a:bodyPr>
          <a:lstStyle/>
          <a:p>
            <a:pPr algn="l"/>
            <a:r>
              <a:rPr lang="en-IN" b="0" i="0" dirty="0">
                <a:solidFill>
                  <a:srgbClr val="505050"/>
                </a:solidFill>
                <a:effectLst/>
                <a:latin typeface="Roboto Condensed" panose="02000000000000000000" pitchFamily="2" charset="0"/>
              </a:rPr>
              <a:t>Your company plans to move several servers to Azure.</a:t>
            </a:r>
            <a:br>
              <a:rPr lang="en-IN" b="0" i="0" dirty="0">
                <a:solidFill>
                  <a:srgbClr val="505050"/>
                </a:solidFill>
                <a:effectLst/>
                <a:latin typeface="Roboto Condensed" panose="02000000000000000000" pitchFamily="2" charset="0"/>
              </a:rPr>
            </a:br>
            <a:r>
              <a:rPr lang="en-IN" b="0" i="0" dirty="0">
                <a:solidFill>
                  <a:srgbClr val="505050"/>
                </a:solidFill>
                <a:effectLst/>
                <a:latin typeface="Roboto Condensed" panose="02000000000000000000" pitchFamily="2" charset="0"/>
              </a:rPr>
              <a:t>The company</a:t>
            </a:r>
            <a:r>
              <a:rPr lang="he-IL" b="0" i="0" dirty="0">
                <a:solidFill>
                  <a:srgbClr val="505050"/>
                </a:solidFill>
                <a:effectLst/>
                <a:latin typeface="Roboto Condensed" panose="02000000000000000000" pitchFamily="2" charset="0"/>
              </a:rPr>
              <a:t>ג€™</a:t>
            </a:r>
            <a:r>
              <a:rPr lang="en-IN" b="0" i="0" dirty="0">
                <a:solidFill>
                  <a:srgbClr val="505050"/>
                </a:solidFill>
                <a:effectLst/>
                <a:latin typeface="Roboto Condensed" panose="02000000000000000000" pitchFamily="2" charset="0"/>
              </a:rPr>
              <a:t>s compliance policy states that a server named </a:t>
            </a:r>
            <a:r>
              <a:rPr lang="en-IN" b="0" i="0" dirty="0" err="1">
                <a:solidFill>
                  <a:srgbClr val="505050"/>
                </a:solidFill>
                <a:effectLst/>
                <a:latin typeface="Roboto Condensed" panose="02000000000000000000" pitchFamily="2" charset="0"/>
              </a:rPr>
              <a:t>FinServer</a:t>
            </a:r>
            <a:r>
              <a:rPr lang="en-IN" b="0" i="0" dirty="0">
                <a:solidFill>
                  <a:srgbClr val="505050"/>
                </a:solidFill>
                <a:effectLst/>
                <a:latin typeface="Roboto Condensed" panose="02000000000000000000" pitchFamily="2" charset="0"/>
              </a:rPr>
              <a:t> must be on a separate network segment.</a:t>
            </a:r>
            <a:br>
              <a:rPr lang="en-IN" b="0" i="0" dirty="0">
                <a:solidFill>
                  <a:srgbClr val="505050"/>
                </a:solidFill>
                <a:effectLst/>
                <a:latin typeface="Roboto Condensed" panose="02000000000000000000" pitchFamily="2" charset="0"/>
              </a:rPr>
            </a:br>
            <a:r>
              <a:rPr lang="en-IN" b="0" i="0" dirty="0">
                <a:solidFill>
                  <a:srgbClr val="505050"/>
                </a:solidFill>
                <a:effectLst/>
                <a:latin typeface="Roboto Condensed" panose="02000000000000000000" pitchFamily="2" charset="0"/>
              </a:rPr>
              <a:t>You are evaluating which Azure services can be used to meet the compliance policy requirements.</a:t>
            </a:r>
            <a:br>
              <a:rPr lang="en-IN" b="0" i="0" dirty="0">
                <a:solidFill>
                  <a:srgbClr val="505050"/>
                </a:solidFill>
                <a:effectLst/>
                <a:latin typeface="Roboto Condensed" panose="02000000000000000000" pitchFamily="2" charset="0"/>
              </a:rPr>
            </a:br>
            <a:r>
              <a:rPr lang="en-IN" b="0" i="0" dirty="0">
                <a:solidFill>
                  <a:srgbClr val="505050"/>
                </a:solidFill>
                <a:effectLst/>
                <a:latin typeface="Roboto Condensed" panose="02000000000000000000" pitchFamily="2" charset="0"/>
              </a:rPr>
              <a:t>Which Azure solution should you recommend?</a:t>
            </a:r>
            <a:br>
              <a:rPr lang="en-IN" b="0" i="0" dirty="0">
                <a:solidFill>
                  <a:srgbClr val="505050"/>
                </a:solidFill>
                <a:effectLst/>
                <a:latin typeface="Roboto Condensed" panose="02000000000000000000" pitchFamily="2" charset="0"/>
              </a:rPr>
            </a:br>
            <a:endParaRPr lang="en-IN"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IN" b="0" i="0" dirty="0">
                <a:solidFill>
                  <a:srgbClr val="505050"/>
                </a:solidFill>
                <a:effectLst/>
                <a:latin typeface="Roboto Condensed" panose="02000000000000000000" pitchFamily="2" charset="0"/>
              </a:rPr>
              <a:t>A. a resource group for </a:t>
            </a:r>
            <a:r>
              <a:rPr lang="en-IN" b="0" i="0" dirty="0" err="1">
                <a:solidFill>
                  <a:srgbClr val="505050"/>
                </a:solidFill>
                <a:effectLst/>
                <a:latin typeface="Roboto Condensed" panose="02000000000000000000" pitchFamily="2" charset="0"/>
              </a:rPr>
              <a:t>FinServer</a:t>
            </a:r>
            <a:r>
              <a:rPr lang="en-IN" b="0" i="0" dirty="0">
                <a:solidFill>
                  <a:srgbClr val="505050"/>
                </a:solidFill>
                <a:effectLst/>
                <a:latin typeface="Roboto Condensed" panose="02000000000000000000" pitchFamily="2" charset="0"/>
              </a:rPr>
              <a:t> and another resource group for all the other servers</a:t>
            </a:r>
          </a:p>
          <a:p>
            <a:pPr algn="l">
              <a:buFont typeface="Arial" panose="020B0604020202020204" pitchFamily="34" charset="0"/>
              <a:buChar char="•"/>
            </a:pPr>
            <a:r>
              <a:rPr lang="en-IN" b="0" i="0" dirty="0">
                <a:solidFill>
                  <a:srgbClr val="505050"/>
                </a:solidFill>
                <a:effectLst/>
                <a:latin typeface="Roboto Condensed" panose="02000000000000000000" pitchFamily="2" charset="0"/>
              </a:rPr>
              <a:t>B. </a:t>
            </a:r>
            <a:r>
              <a:rPr lang="en-IN" b="0" i="0" dirty="0">
                <a:solidFill>
                  <a:srgbClr val="505050"/>
                </a:solidFill>
                <a:effectLst/>
                <a:highlight>
                  <a:srgbClr val="FFFF00"/>
                </a:highlight>
                <a:latin typeface="Roboto Condensed" panose="02000000000000000000" pitchFamily="2" charset="0"/>
              </a:rPr>
              <a:t>a virtual network for </a:t>
            </a:r>
            <a:r>
              <a:rPr lang="en-IN" b="0" i="0" dirty="0" err="1">
                <a:solidFill>
                  <a:srgbClr val="505050"/>
                </a:solidFill>
                <a:effectLst/>
                <a:highlight>
                  <a:srgbClr val="FFFF00"/>
                </a:highlight>
                <a:latin typeface="Roboto Condensed" panose="02000000000000000000" pitchFamily="2" charset="0"/>
              </a:rPr>
              <a:t>FinServer</a:t>
            </a:r>
            <a:r>
              <a:rPr lang="en-IN" b="0" i="0" dirty="0">
                <a:solidFill>
                  <a:srgbClr val="505050"/>
                </a:solidFill>
                <a:effectLst/>
                <a:highlight>
                  <a:srgbClr val="FFFF00"/>
                </a:highlight>
                <a:latin typeface="Roboto Condensed" panose="02000000000000000000" pitchFamily="2" charset="0"/>
              </a:rPr>
              <a:t> and another virtual network for all the other servers</a:t>
            </a:r>
          </a:p>
          <a:p>
            <a:pPr algn="l">
              <a:buFont typeface="Arial" panose="020B0604020202020204" pitchFamily="34" charset="0"/>
              <a:buChar char="•"/>
            </a:pPr>
            <a:r>
              <a:rPr lang="en-IN" b="0" i="0" dirty="0">
                <a:solidFill>
                  <a:srgbClr val="505050"/>
                </a:solidFill>
                <a:effectLst/>
                <a:latin typeface="Roboto Condensed" panose="02000000000000000000" pitchFamily="2" charset="0"/>
              </a:rPr>
              <a:t>C. a VPN for </a:t>
            </a:r>
            <a:r>
              <a:rPr lang="en-IN" b="0" i="0" dirty="0" err="1">
                <a:solidFill>
                  <a:srgbClr val="505050"/>
                </a:solidFill>
                <a:effectLst/>
                <a:latin typeface="Roboto Condensed" panose="02000000000000000000" pitchFamily="2" charset="0"/>
              </a:rPr>
              <a:t>FinServer</a:t>
            </a:r>
            <a:r>
              <a:rPr lang="en-IN" b="0" i="0" dirty="0">
                <a:solidFill>
                  <a:srgbClr val="505050"/>
                </a:solidFill>
                <a:effectLst/>
                <a:latin typeface="Roboto Condensed" panose="02000000000000000000" pitchFamily="2" charset="0"/>
              </a:rPr>
              <a:t> and a virtual network gateway for each other server</a:t>
            </a:r>
          </a:p>
          <a:p>
            <a:pPr algn="l">
              <a:buFont typeface="Arial" panose="020B0604020202020204" pitchFamily="34" charset="0"/>
              <a:buChar char="•"/>
            </a:pPr>
            <a:r>
              <a:rPr lang="en-IN" b="0" i="0" dirty="0">
                <a:solidFill>
                  <a:srgbClr val="505050"/>
                </a:solidFill>
                <a:effectLst/>
                <a:latin typeface="Roboto Condensed" panose="02000000000000000000" pitchFamily="2" charset="0"/>
              </a:rPr>
              <a:t>D. one resource group for all the servers and a resource lock for </a:t>
            </a:r>
            <a:r>
              <a:rPr lang="en-IN" b="0" i="0" dirty="0" err="1">
                <a:solidFill>
                  <a:srgbClr val="505050"/>
                </a:solidFill>
                <a:effectLst/>
                <a:latin typeface="Roboto Condensed" panose="02000000000000000000" pitchFamily="2" charset="0"/>
              </a:rPr>
              <a:t>FinServer</a:t>
            </a:r>
            <a:endParaRPr lang="en-IN" b="0" i="0" dirty="0">
              <a:solidFill>
                <a:srgbClr val="505050"/>
              </a:solidFill>
              <a:effectLst/>
              <a:latin typeface="Roboto Condensed" panose="02000000000000000000" pitchFamily="2" charset="0"/>
            </a:endParaRPr>
          </a:p>
          <a:p>
            <a:pPr algn="l"/>
            <a:endParaRPr lang="en-IN" dirty="0">
              <a:solidFill>
                <a:srgbClr val="505050"/>
              </a:solidFill>
              <a:latin typeface="Roboto Condensed" panose="02000000000000000000" pitchFamily="2" charset="0"/>
            </a:endParaRPr>
          </a:p>
          <a:p>
            <a:pPr algn="l"/>
            <a:endParaRPr lang="en-IN" b="0" i="0" dirty="0">
              <a:solidFill>
                <a:srgbClr val="505050"/>
              </a:solidFill>
              <a:effectLst/>
              <a:latin typeface="Roboto Condensed" panose="02000000000000000000" pitchFamily="2" charset="0"/>
            </a:endParaRPr>
          </a:p>
          <a:p>
            <a:pPr algn="l"/>
            <a:r>
              <a:rPr lang="en-US" b="0" i="0" dirty="0">
                <a:solidFill>
                  <a:srgbClr val="505050"/>
                </a:solidFill>
                <a:effectLst/>
                <a:latin typeface="Roboto Condensed" panose="02000000000000000000" pitchFamily="2" charset="0"/>
              </a:rPr>
              <a:t>Networks in Azure are known as virtual networks. A virtual network can have multiple IP address spaces and multiple subnets. Azure automatically routes traffic between different subnets within a virtual network.</a:t>
            </a:r>
            <a:br>
              <a:rPr lang="en-US" dirty="0"/>
            </a:br>
            <a:r>
              <a:rPr lang="en-US" b="0" i="0" dirty="0">
                <a:solidFill>
                  <a:srgbClr val="505050"/>
                </a:solidFill>
                <a:effectLst/>
                <a:latin typeface="Roboto Condensed" panose="02000000000000000000" pitchFamily="2" charset="0"/>
              </a:rPr>
              <a:t>The question states that </a:t>
            </a:r>
            <a:r>
              <a:rPr lang="en-US" b="0" i="0" dirty="0" err="1">
                <a:solidFill>
                  <a:srgbClr val="505050"/>
                </a:solidFill>
                <a:effectLst/>
                <a:latin typeface="Roboto Condensed" panose="02000000000000000000" pitchFamily="2" charset="0"/>
              </a:rPr>
              <a:t>FinServer</a:t>
            </a:r>
            <a:r>
              <a:rPr lang="en-US" b="0" i="0" dirty="0">
                <a:solidFill>
                  <a:srgbClr val="505050"/>
                </a:solidFill>
                <a:effectLst/>
                <a:latin typeface="Roboto Condensed" panose="02000000000000000000" pitchFamily="2" charset="0"/>
              </a:rPr>
              <a:t> must be on a separate network segment. The only way to separate </a:t>
            </a:r>
            <a:r>
              <a:rPr lang="en-US" b="0" i="0" dirty="0" err="1">
                <a:solidFill>
                  <a:srgbClr val="505050"/>
                </a:solidFill>
                <a:effectLst/>
                <a:latin typeface="Roboto Condensed" panose="02000000000000000000" pitchFamily="2" charset="0"/>
              </a:rPr>
              <a:t>FinServer</a:t>
            </a:r>
            <a:r>
              <a:rPr lang="en-US" b="0" i="0" dirty="0">
                <a:solidFill>
                  <a:srgbClr val="505050"/>
                </a:solidFill>
                <a:effectLst/>
                <a:latin typeface="Roboto Condensed" panose="02000000000000000000" pitchFamily="2" charset="0"/>
              </a:rPr>
              <a:t> from the other servers in networking terms is to place the server in a different virtual network to the other servers.</a:t>
            </a:r>
            <a:br>
              <a:rPr lang="en-US" dirty="0"/>
            </a:br>
            <a:r>
              <a:rPr lang="en-US" b="0" i="0" dirty="0">
                <a:solidFill>
                  <a:srgbClr val="505050"/>
                </a:solidFill>
                <a:effectLst/>
                <a:latin typeface="Roboto Condensed" panose="02000000000000000000" pitchFamily="2" charset="0"/>
              </a:rPr>
              <a:t>References:</a:t>
            </a:r>
            <a:br>
              <a:rPr lang="en-US" dirty="0"/>
            </a:br>
            <a:r>
              <a:rPr lang="en-US" b="0" i="0" dirty="0">
                <a:solidFill>
                  <a:srgbClr val="505050"/>
                </a:solidFill>
                <a:effectLst/>
                <a:latin typeface="Roboto Condensed" panose="02000000000000000000" pitchFamily="2" charset="0"/>
              </a:rPr>
              <a:t>https://docs.microsoft.com/en-us/azure/virtual-network/virtual-network-vnet-plan-design-arm</a:t>
            </a:r>
            <a:endParaRPr lang="en-IN" b="0" i="0" dirty="0">
              <a:solidFill>
                <a:srgbClr val="505050"/>
              </a:solidFill>
              <a:effectLst/>
              <a:latin typeface="Roboto Condensed" panose="02000000000000000000" pitchFamily="2" charset="0"/>
            </a:endParaRPr>
          </a:p>
        </p:txBody>
      </p:sp>
    </p:spTree>
    <p:extLst>
      <p:ext uri="{BB962C8B-B14F-4D97-AF65-F5344CB8AC3E}">
        <p14:creationId xmlns:p14="http://schemas.microsoft.com/office/powerpoint/2010/main" val="1401462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17C54-F2E0-4554-81D1-3CEA547BE6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035CD7-8AC3-4F05-AC83-59687594177D}"/>
              </a:ext>
            </a:extLst>
          </p:cNvPr>
          <p:cNvSpPr>
            <a:spLocks noGrp="1"/>
          </p:cNvSpPr>
          <p:nvPr>
            <p:ph idx="1"/>
          </p:nvPr>
        </p:nvSpPr>
        <p:spPr/>
        <p:txBody>
          <a:bodyPr>
            <a:normAutofit lnSpcReduction="10000"/>
          </a:bodyPr>
          <a:lstStyle/>
          <a:p>
            <a:pPr algn="l"/>
            <a:r>
              <a:rPr lang="en-US" b="0" i="0" dirty="0">
                <a:solidFill>
                  <a:srgbClr val="505050"/>
                </a:solidFill>
                <a:effectLst/>
                <a:latin typeface="Roboto Condensed" panose="02000000000000000000" pitchFamily="2" charset="0"/>
              </a:rPr>
              <a:t>You plan to map a network drive from several computers that run Windows 10 to Azure Storage.</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You need to create a storage solution in Azure for the planned mapped drive.</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What should you create?</a:t>
            </a:r>
            <a:br>
              <a:rPr lang="en-US" b="0" i="0" dirty="0">
                <a:solidFill>
                  <a:srgbClr val="505050"/>
                </a:solidFill>
                <a:effectLst/>
                <a:latin typeface="Roboto Condensed" panose="02000000000000000000" pitchFamily="2" charset="0"/>
              </a:rPr>
            </a:br>
            <a:endParaRPr lang="en-US"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latin typeface="Roboto Condensed" panose="02000000000000000000" pitchFamily="2" charset="0"/>
              </a:rPr>
              <a:t>A. an Azure SQL database</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B. a virtual machine data disk</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C. </a:t>
            </a:r>
            <a:r>
              <a:rPr lang="en-US" b="0" i="0" dirty="0">
                <a:solidFill>
                  <a:srgbClr val="505050"/>
                </a:solidFill>
                <a:effectLst/>
                <a:highlight>
                  <a:srgbClr val="FFFF00"/>
                </a:highlight>
                <a:latin typeface="Roboto Condensed" panose="02000000000000000000" pitchFamily="2" charset="0"/>
              </a:rPr>
              <a:t>a Files service in a storage account</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D. a Blobs service in a storage account</a:t>
            </a:r>
          </a:p>
          <a:p>
            <a:endParaRPr lang="en-IN" dirty="0"/>
          </a:p>
        </p:txBody>
      </p:sp>
    </p:spTree>
    <p:extLst>
      <p:ext uri="{BB962C8B-B14F-4D97-AF65-F5344CB8AC3E}">
        <p14:creationId xmlns:p14="http://schemas.microsoft.com/office/powerpoint/2010/main" val="24599080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A83763-EC29-4819-92A0-D59F6240C0EA}"/>
              </a:ext>
            </a:extLst>
          </p:cNvPr>
          <p:cNvSpPr>
            <a:spLocks noGrp="1"/>
          </p:cNvSpPr>
          <p:nvPr>
            <p:ph idx="1"/>
          </p:nvPr>
        </p:nvSpPr>
        <p:spPr>
          <a:xfrm>
            <a:off x="377687" y="327991"/>
            <a:ext cx="10976113" cy="5848972"/>
          </a:xfrm>
        </p:spPr>
        <p:txBody>
          <a:bodyPr>
            <a:normAutofit fontScale="85000" lnSpcReduction="20000"/>
          </a:bodyPr>
          <a:lstStyle/>
          <a:p>
            <a:pPr algn="l"/>
            <a:r>
              <a:rPr lang="en-US" b="0" i="0" dirty="0">
                <a:solidFill>
                  <a:srgbClr val="505050"/>
                </a:solidFill>
                <a:effectLst/>
                <a:latin typeface="Roboto Condensed" panose="02000000000000000000" pitchFamily="2" charset="0"/>
              </a:rPr>
              <a:t>Your company plans to migrate all its network resources to Azure.</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You need to start the planning process by exploring Azure.</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What should you create first?</a:t>
            </a:r>
            <a:br>
              <a:rPr lang="en-US" b="0" i="0" dirty="0">
                <a:solidFill>
                  <a:srgbClr val="505050"/>
                </a:solidFill>
                <a:effectLst/>
                <a:latin typeface="Roboto Condensed" panose="02000000000000000000" pitchFamily="2" charset="0"/>
              </a:rPr>
            </a:br>
            <a:endParaRPr lang="en-US"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latin typeface="Roboto Condensed" panose="02000000000000000000" pitchFamily="2" charset="0"/>
              </a:rPr>
              <a:t>A. </a:t>
            </a:r>
            <a:r>
              <a:rPr lang="en-US" b="0" i="0" dirty="0">
                <a:solidFill>
                  <a:srgbClr val="505050"/>
                </a:solidFill>
                <a:effectLst/>
                <a:highlight>
                  <a:srgbClr val="FFFF00"/>
                </a:highlight>
                <a:latin typeface="Roboto Condensed" panose="02000000000000000000" pitchFamily="2" charset="0"/>
              </a:rPr>
              <a:t>a subscription</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B. a resource group</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C. a virtual network</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D. a management group</a:t>
            </a:r>
          </a:p>
          <a:p>
            <a:pPr algn="l">
              <a:buFont typeface="Arial" panose="020B0604020202020204" pitchFamily="34" charset="0"/>
              <a:buChar char="•"/>
            </a:pPr>
            <a:endParaRPr lang="en-US" b="0" i="0" dirty="0">
              <a:solidFill>
                <a:srgbClr val="505050"/>
              </a:solidFill>
              <a:effectLst/>
              <a:latin typeface="Roboto Condensed" panose="02000000000000000000" pitchFamily="2" charset="0"/>
            </a:endParaRPr>
          </a:p>
          <a:p>
            <a:pPr marL="0" indent="0">
              <a:buNone/>
            </a:pPr>
            <a:r>
              <a:rPr lang="en-IN" b="0" i="0" dirty="0">
                <a:solidFill>
                  <a:srgbClr val="505050"/>
                </a:solidFill>
                <a:effectLst/>
                <a:latin typeface="Roboto Condensed" panose="02000000000000000000" pitchFamily="2" charset="0"/>
              </a:rPr>
              <a:t>The first thing you create in Azure is a subscription. You can think of an Azure subscription as an </a:t>
            </a:r>
            <a:r>
              <a:rPr lang="he-IL" b="0" i="0" dirty="0">
                <a:solidFill>
                  <a:srgbClr val="505050"/>
                </a:solidFill>
                <a:effectLst/>
                <a:latin typeface="Roboto Condensed" panose="02000000000000000000" pitchFamily="2" charset="0"/>
              </a:rPr>
              <a:t>ג€˜</a:t>
            </a:r>
            <a:r>
              <a:rPr lang="en-IN" b="0" i="0" dirty="0">
                <a:solidFill>
                  <a:srgbClr val="505050"/>
                </a:solidFill>
                <a:effectLst/>
                <a:latin typeface="Roboto Condensed" panose="02000000000000000000" pitchFamily="2" charset="0"/>
              </a:rPr>
              <a:t>Azure account</a:t>
            </a:r>
            <a:r>
              <a:rPr lang="he-IL" b="0" i="0" dirty="0">
                <a:solidFill>
                  <a:srgbClr val="505050"/>
                </a:solidFill>
                <a:effectLst/>
                <a:latin typeface="Roboto Condensed" panose="02000000000000000000" pitchFamily="2" charset="0"/>
              </a:rPr>
              <a:t>ג€™. </a:t>
            </a:r>
            <a:r>
              <a:rPr lang="en-IN" b="0" i="0" dirty="0">
                <a:solidFill>
                  <a:srgbClr val="505050"/>
                </a:solidFill>
                <a:effectLst/>
                <a:latin typeface="Roboto Condensed" panose="02000000000000000000" pitchFamily="2" charset="0"/>
              </a:rPr>
              <a:t>You get billed per subscription.</a:t>
            </a:r>
            <a:br>
              <a:rPr lang="en-IN" dirty="0"/>
            </a:br>
            <a:r>
              <a:rPr lang="en-IN" b="0" i="0" dirty="0">
                <a:solidFill>
                  <a:srgbClr val="505050"/>
                </a:solidFill>
                <a:effectLst/>
                <a:latin typeface="Roboto Condensed" panose="02000000000000000000" pitchFamily="2" charset="0"/>
              </a:rPr>
              <a:t>A subscription is an agreement with Microsoft to use one or more Microsoft cloud platforms or services, for which charges accrue based on either a per-user license fee or on cloud-based resource consumption.</a:t>
            </a:r>
            <a:br>
              <a:rPr lang="en-IN" dirty="0"/>
            </a:br>
            <a:r>
              <a:rPr lang="en-IN" b="0" i="0" dirty="0">
                <a:solidFill>
                  <a:srgbClr val="505050"/>
                </a:solidFill>
                <a:effectLst/>
                <a:latin typeface="Roboto Condensed" panose="02000000000000000000" pitchFamily="2" charset="0"/>
              </a:rPr>
              <a:t>Microsoft's Software as a Service (SaaS)-based cloud offerings (Office 365, Intune/EMS, and Dynamics 365) charge per-user license fees.</a:t>
            </a:r>
            <a:br>
              <a:rPr lang="en-IN" dirty="0"/>
            </a:br>
            <a:r>
              <a:rPr lang="en-IN" b="0" i="0" dirty="0">
                <a:solidFill>
                  <a:srgbClr val="505050"/>
                </a:solidFill>
                <a:effectLst/>
                <a:latin typeface="Roboto Condensed" panose="02000000000000000000" pitchFamily="2" charset="0"/>
              </a:rPr>
              <a:t>Microsoft's Platform as a Service (PaaS) and Infrastructure as a Service (IaaS) cloud offerings (Azure) charge based on cloud resource consumption</a:t>
            </a:r>
            <a:endParaRPr lang="en-IN" dirty="0"/>
          </a:p>
        </p:txBody>
      </p:sp>
    </p:spTree>
    <p:extLst>
      <p:ext uri="{BB962C8B-B14F-4D97-AF65-F5344CB8AC3E}">
        <p14:creationId xmlns:p14="http://schemas.microsoft.com/office/powerpoint/2010/main" val="16284393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72AB8F32-18E8-49A5-894A-C5DD6E290D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0012" y="-1"/>
            <a:ext cx="8291927" cy="30904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E2B2C03-F1B3-4DC6-AE68-2FA6DC07D6D6}"/>
              </a:ext>
            </a:extLst>
          </p:cNvPr>
          <p:cNvSpPr txBox="1"/>
          <p:nvPr/>
        </p:nvSpPr>
        <p:spPr>
          <a:xfrm>
            <a:off x="0" y="3437656"/>
            <a:ext cx="11917017" cy="3416320"/>
          </a:xfrm>
          <a:prstGeom prst="rect">
            <a:avLst/>
          </a:prstGeom>
          <a:noFill/>
        </p:spPr>
        <p:txBody>
          <a:bodyPr wrap="square">
            <a:spAutoFit/>
          </a:bodyPr>
          <a:lstStyle/>
          <a:p>
            <a:r>
              <a:rPr lang="en-US" b="0" i="0" dirty="0">
                <a:solidFill>
                  <a:srgbClr val="505050"/>
                </a:solidFill>
                <a:effectLst/>
                <a:latin typeface="Roboto Condensed" panose="02000000000000000000" pitchFamily="2" charset="0"/>
              </a:rPr>
              <a:t>Azure resources deployed to a single resource group can be located in different regions. The resource group only contains metadata about the resources it contains.</a:t>
            </a:r>
            <a:br>
              <a:rPr lang="en-US" dirty="0"/>
            </a:br>
            <a:r>
              <a:rPr lang="en-US" b="0" i="0" dirty="0">
                <a:solidFill>
                  <a:srgbClr val="505050"/>
                </a:solidFill>
                <a:effectLst/>
                <a:latin typeface="Roboto Condensed" panose="02000000000000000000" pitchFamily="2" charset="0"/>
              </a:rPr>
              <a:t>When creating a resource group, you need to provide a location for that resource group. You may be wondering, "Why does a resource group need a location?</a:t>
            </a:r>
            <a:br>
              <a:rPr lang="en-US" dirty="0"/>
            </a:br>
            <a:r>
              <a:rPr lang="en-US" b="0" i="0" dirty="0">
                <a:solidFill>
                  <a:srgbClr val="505050"/>
                </a:solidFill>
                <a:effectLst/>
                <a:latin typeface="Roboto Condensed" panose="02000000000000000000" pitchFamily="2" charset="0"/>
              </a:rPr>
              <a:t>And, if the resources can have different locations than the resource group, why does the resource group location matter at all?" The resource group stores metadata about the resources. When you specify a location for the resource group, you're specifying where that metadata is stored. For compliance reasons, you may need to ensure that your data is stored in a particular region.</a:t>
            </a:r>
            <a:br>
              <a:rPr lang="en-US" dirty="0"/>
            </a:br>
            <a:r>
              <a:rPr lang="en-US" b="0" i="0" dirty="0">
                <a:solidFill>
                  <a:srgbClr val="505050"/>
                </a:solidFill>
                <a:effectLst/>
                <a:latin typeface="Roboto Condensed" panose="02000000000000000000" pitchFamily="2" charset="0"/>
              </a:rPr>
              <a:t>Box 2: No -</a:t>
            </a:r>
            <a:br>
              <a:rPr lang="en-US" dirty="0"/>
            </a:br>
            <a:r>
              <a:rPr lang="en-US" b="0" i="0" dirty="0">
                <a:solidFill>
                  <a:srgbClr val="505050"/>
                </a:solidFill>
                <a:effectLst/>
                <a:latin typeface="Roboto Condensed" panose="02000000000000000000" pitchFamily="2" charset="0"/>
              </a:rPr>
              <a:t>Tags for Resources are not inherited by default from their Resource Group</a:t>
            </a:r>
            <a:br>
              <a:rPr lang="en-US" dirty="0"/>
            </a:br>
            <a:r>
              <a:rPr lang="en-US" b="0" i="0" dirty="0">
                <a:solidFill>
                  <a:srgbClr val="505050"/>
                </a:solidFill>
                <a:effectLst/>
                <a:latin typeface="Roboto Condensed" panose="02000000000000000000" pitchFamily="2" charset="0"/>
              </a:rPr>
              <a:t>Box 3: Yes -</a:t>
            </a:r>
            <a:br>
              <a:rPr lang="en-US" dirty="0"/>
            </a:br>
            <a:r>
              <a:rPr lang="en-US" b="0" i="0" dirty="0">
                <a:solidFill>
                  <a:srgbClr val="505050"/>
                </a:solidFill>
                <a:effectLst/>
                <a:latin typeface="Roboto Condensed" panose="02000000000000000000" pitchFamily="2" charset="0"/>
              </a:rPr>
              <a:t>A resource group can be used to scope access control for administrative actions. By default, permissions set at the resource level are inherited by the resources in the resource group.</a:t>
            </a:r>
            <a:endParaRPr lang="en-IN" dirty="0"/>
          </a:p>
        </p:txBody>
      </p:sp>
    </p:spTree>
    <p:extLst>
      <p:ext uri="{BB962C8B-B14F-4D97-AF65-F5344CB8AC3E}">
        <p14:creationId xmlns:p14="http://schemas.microsoft.com/office/powerpoint/2010/main" val="8413017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09EAD8-F46F-457D-BA97-29ABF5F627B7}"/>
              </a:ext>
            </a:extLst>
          </p:cNvPr>
          <p:cNvSpPr>
            <a:spLocks noGrp="1"/>
          </p:cNvSpPr>
          <p:nvPr>
            <p:ph idx="1"/>
          </p:nvPr>
        </p:nvSpPr>
        <p:spPr>
          <a:xfrm>
            <a:off x="137491" y="3568146"/>
            <a:ext cx="11917018" cy="3503337"/>
          </a:xfrm>
        </p:spPr>
        <p:txBody>
          <a:bodyPr>
            <a:normAutofit/>
          </a:bodyPr>
          <a:lstStyle/>
          <a:p>
            <a:r>
              <a:rPr lang="en-US" sz="2000" b="0" i="0" dirty="0">
                <a:solidFill>
                  <a:srgbClr val="505050"/>
                </a:solidFill>
                <a:effectLst/>
                <a:latin typeface="Roboto Condensed" panose="02000000000000000000" pitchFamily="2" charset="0"/>
              </a:rPr>
              <a:t>Azure storage offers different access tiers: hot, cool and archive.</a:t>
            </a:r>
            <a:br>
              <a:rPr lang="en-US" sz="2000" dirty="0"/>
            </a:br>
            <a:r>
              <a:rPr lang="en-US" sz="2000" b="0" i="0" dirty="0">
                <a:solidFill>
                  <a:srgbClr val="505050"/>
                </a:solidFill>
                <a:effectLst/>
                <a:latin typeface="Roboto Condensed" panose="02000000000000000000" pitchFamily="2" charset="0"/>
              </a:rPr>
              <a:t>The archive access tier has the lowest storage cost. But it has higher data retrieval costs compared to the hot and cool tiers. Data in the archive tier can take several hours to retrieve.</a:t>
            </a:r>
            <a:br>
              <a:rPr lang="en-US" sz="2000" dirty="0"/>
            </a:br>
            <a:r>
              <a:rPr lang="en-US" sz="2000" b="0" i="0" dirty="0">
                <a:solidFill>
                  <a:srgbClr val="505050"/>
                </a:solidFill>
                <a:effectLst/>
                <a:latin typeface="Roboto Condensed" panose="02000000000000000000" pitchFamily="2" charset="0"/>
              </a:rPr>
              <a:t>While a blob is in archive storage, the blob data is offline and can't be read, overwritten, or modified. To read or download a blob in archive, you must first rehydrate it to an online tier.</a:t>
            </a:r>
            <a:br>
              <a:rPr lang="en-US" sz="2000" dirty="0"/>
            </a:br>
            <a:r>
              <a:rPr lang="en-US" sz="2000" b="0" i="0" dirty="0">
                <a:solidFill>
                  <a:srgbClr val="505050"/>
                </a:solidFill>
                <a:effectLst/>
                <a:latin typeface="Roboto Condensed" panose="02000000000000000000" pitchFamily="2" charset="0"/>
              </a:rPr>
              <a:t>Example usage scenarios for the archive access tier include:</a:t>
            </a:r>
            <a:br>
              <a:rPr lang="en-US" sz="2000" dirty="0"/>
            </a:br>
            <a:r>
              <a:rPr lang="en-US" sz="2000" b="0" i="0" dirty="0">
                <a:solidFill>
                  <a:srgbClr val="505050"/>
                </a:solidFill>
                <a:effectLst/>
                <a:latin typeface="Roboto Condensed" panose="02000000000000000000" pitchFamily="2" charset="0"/>
              </a:rPr>
              <a:t>✑ Long-term backup, secondary backup, and archival datasets</a:t>
            </a:r>
            <a:br>
              <a:rPr lang="en-US" sz="2000" dirty="0"/>
            </a:br>
            <a:r>
              <a:rPr lang="en-US" sz="2000" b="0" i="0" dirty="0">
                <a:solidFill>
                  <a:srgbClr val="505050"/>
                </a:solidFill>
                <a:effectLst/>
                <a:latin typeface="Roboto Condensed" panose="02000000000000000000" pitchFamily="2" charset="0"/>
              </a:rPr>
              <a:t>✑ Original (raw) data that must be preserved, even after it has been processed into final usable form.</a:t>
            </a:r>
            <a:br>
              <a:rPr lang="en-US" sz="2000" dirty="0"/>
            </a:br>
            <a:r>
              <a:rPr lang="en-US" sz="2000" b="0" i="0" dirty="0">
                <a:solidFill>
                  <a:srgbClr val="505050"/>
                </a:solidFill>
                <a:effectLst/>
                <a:latin typeface="Roboto Condensed" panose="02000000000000000000" pitchFamily="2" charset="0"/>
              </a:rPr>
              <a:t>✑ Compliance and archival data that needs to be stored for a long time and is hardly ever accessed.</a:t>
            </a:r>
            <a:endParaRPr lang="en-IN" sz="2000" dirty="0"/>
          </a:p>
        </p:txBody>
      </p:sp>
      <p:pic>
        <p:nvPicPr>
          <p:cNvPr id="4" name="Picture 3">
            <a:extLst>
              <a:ext uri="{FF2B5EF4-FFF2-40B4-BE49-F238E27FC236}">
                <a16:creationId xmlns:a16="http://schemas.microsoft.com/office/drawing/2014/main" id="{F115AF8C-179C-4981-BECE-8B63B06792A0}"/>
              </a:ext>
            </a:extLst>
          </p:cNvPr>
          <p:cNvPicPr>
            <a:picLocks noChangeAspect="1"/>
          </p:cNvPicPr>
          <p:nvPr/>
        </p:nvPicPr>
        <p:blipFill>
          <a:blip r:embed="rId2"/>
          <a:stretch>
            <a:fillRect/>
          </a:stretch>
        </p:blipFill>
        <p:spPr>
          <a:xfrm>
            <a:off x="1211332" y="650728"/>
            <a:ext cx="8737738" cy="2917418"/>
          </a:xfrm>
          <a:prstGeom prst="rect">
            <a:avLst/>
          </a:prstGeom>
        </p:spPr>
      </p:pic>
    </p:spTree>
    <p:extLst>
      <p:ext uri="{BB962C8B-B14F-4D97-AF65-F5344CB8AC3E}">
        <p14:creationId xmlns:p14="http://schemas.microsoft.com/office/powerpoint/2010/main" val="22136655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1EF35F-862F-4A56-833A-7A9C4A13AC1D}"/>
              </a:ext>
            </a:extLst>
          </p:cNvPr>
          <p:cNvSpPr>
            <a:spLocks noGrp="1"/>
          </p:cNvSpPr>
          <p:nvPr>
            <p:ph idx="1"/>
          </p:nvPr>
        </p:nvSpPr>
        <p:spPr>
          <a:xfrm>
            <a:off x="361122" y="964096"/>
            <a:ext cx="10515600" cy="5893904"/>
          </a:xfrm>
        </p:spPr>
        <p:txBody>
          <a:bodyPr>
            <a:normAutofit fontScale="85000" lnSpcReduction="20000"/>
          </a:bodyPr>
          <a:lstStyle/>
          <a:p>
            <a:pPr algn="l"/>
            <a:r>
              <a:rPr lang="en-US" b="0" i="0" dirty="0">
                <a:solidFill>
                  <a:srgbClr val="505050"/>
                </a:solidFill>
                <a:effectLst/>
                <a:latin typeface="Roboto Condensed" panose="02000000000000000000" pitchFamily="2" charset="0"/>
              </a:rPr>
              <a:t>Which Azure service should you use to collect events from multiple resources into a centralized repository?</a:t>
            </a:r>
            <a:br>
              <a:rPr lang="en-US" b="0" i="0" dirty="0">
                <a:solidFill>
                  <a:srgbClr val="505050"/>
                </a:solidFill>
                <a:effectLst/>
                <a:latin typeface="Roboto Condensed" panose="02000000000000000000" pitchFamily="2" charset="0"/>
              </a:rPr>
            </a:br>
            <a:endParaRPr lang="en-US"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latin typeface="Roboto Condensed" panose="02000000000000000000" pitchFamily="2" charset="0"/>
              </a:rPr>
              <a:t>A. </a:t>
            </a:r>
            <a:r>
              <a:rPr lang="en-US" b="0" i="0" dirty="0">
                <a:solidFill>
                  <a:srgbClr val="505050"/>
                </a:solidFill>
                <a:effectLst/>
                <a:highlight>
                  <a:srgbClr val="FFFF00"/>
                </a:highlight>
                <a:latin typeface="Roboto Condensed" panose="02000000000000000000" pitchFamily="2" charset="0"/>
              </a:rPr>
              <a:t>Azure Event Hubs</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B. Azure Analysis Services</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C. Azure Monitor</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D. Azure Stream Analytics</a:t>
            </a:r>
          </a:p>
          <a:p>
            <a:pPr marL="0" indent="0" algn="l">
              <a:buNone/>
            </a:pPr>
            <a:r>
              <a:rPr lang="en-IN" b="0" i="0" dirty="0">
                <a:solidFill>
                  <a:srgbClr val="505050"/>
                </a:solidFill>
                <a:effectLst/>
                <a:latin typeface="Roboto Condensed" panose="02000000000000000000" pitchFamily="2" charset="0"/>
              </a:rPr>
              <a:t>Azure Event Hubs is a big data streaming platform and event ingestion service. It can receive and process millions of events per second. Data sent to an event hub can be transformed and stored by using any real-time analytics provider or batching/storage adapters.</a:t>
            </a:r>
            <a:br>
              <a:rPr lang="en-IN" dirty="0"/>
            </a:br>
            <a:r>
              <a:rPr lang="en-IN" b="0" i="0" dirty="0">
                <a:solidFill>
                  <a:srgbClr val="505050"/>
                </a:solidFill>
                <a:effectLst/>
                <a:latin typeface="Roboto Condensed" panose="02000000000000000000" pitchFamily="2" charset="0"/>
              </a:rPr>
              <a:t>Azure Event Hubs can be used to ingest, buffer, store, and process your stream in real time to get actionable insights. Event Hubs uses a partitioned consumer model, enabling multiple applications to process the stream concurrently and letting you control the speed of processing.</a:t>
            </a:r>
            <a:br>
              <a:rPr lang="en-IN" dirty="0"/>
            </a:br>
            <a:r>
              <a:rPr lang="en-IN" b="0" i="0" dirty="0">
                <a:solidFill>
                  <a:srgbClr val="505050"/>
                </a:solidFill>
                <a:effectLst/>
                <a:highlight>
                  <a:srgbClr val="FFFF00"/>
                </a:highlight>
                <a:latin typeface="Roboto Condensed" panose="02000000000000000000" pitchFamily="2" charset="0"/>
              </a:rPr>
              <a:t>Azure Event Hubs can be used to capture your data in near-real time in an Azure Blob storage or Azure Data Lake Storage</a:t>
            </a:r>
            <a:r>
              <a:rPr lang="he-IL" b="0" i="0" dirty="0">
                <a:solidFill>
                  <a:srgbClr val="505050"/>
                </a:solidFill>
                <a:effectLst/>
                <a:highlight>
                  <a:srgbClr val="FFFF00"/>
                </a:highlight>
                <a:latin typeface="Roboto Condensed" panose="02000000000000000000" pitchFamily="2" charset="0"/>
              </a:rPr>
              <a:t>ג€‰</a:t>
            </a:r>
            <a:r>
              <a:rPr lang="en-IN" b="0" i="0" dirty="0">
                <a:solidFill>
                  <a:srgbClr val="505050"/>
                </a:solidFill>
                <a:effectLst/>
                <a:highlight>
                  <a:srgbClr val="FFFF00"/>
                </a:highlight>
                <a:latin typeface="Roboto Condensed" panose="02000000000000000000" pitchFamily="2" charset="0"/>
              </a:rPr>
              <a:t>for long-term retention or micro-batch processing.</a:t>
            </a:r>
            <a:endParaRPr lang="en-US" b="0" i="0" dirty="0">
              <a:solidFill>
                <a:srgbClr val="505050"/>
              </a:solidFill>
              <a:effectLst/>
              <a:highlight>
                <a:srgbClr val="FFFF00"/>
              </a:highlight>
              <a:latin typeface="Roboto Condensed" panose="02000000000000000000" pitchFamily="2" charset="0"/>
            </a:endParaRPr>
          </a:p>
        </p:txBody>
      </p:sp>
    </p:spTree>
    <p:extLst>
      <p:ext uri="{BB962C8B-B14F-4D97-AF65-F5344CB8AC3E}">
        <p14:creationId xmlns:p14="http://schemas.microsoft.com/office/powerpoint/2010/main" val="35990170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F929-3F1C-4353-9168-19909B7BA76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76A3387-EBA0-4154-A32F-067B89145914}"/>
              </a:ext>
            </a:extLst>
          </p:cNvPr>
          <p:cNvPicPr>
            <a:picLocks noGrp="1" noChangeAspect="1"/>
          </p:cNvPicPr>
          <p:nvPr>
            <p:ph idx="1"/>
          </p:nvPr>
        </p:nvPicPr>
        <p:blipFill>
          <a:blip r:embed="rId2"/>
          <a:stretch>
            <a:fillRect/>
          </a:stretch>
        </p:blipFill>
        <p:spPr>
          <a:xfrm>
            <a:off x="838200" y="1605281"/>
            <a:ext cx="10515600" cy="3866336"/>
          </a:xfrm>
          <a:prstGeom prst="rect">
            <a:avLst/>
          </a:prstGeom>
        </p:spPr>
      </p:pic>
    </p:spTree>
    <p:extLst>
      <p:ext uri="{BB962C8B-B14F-4D97-AF65-F5344CB8AC3E}">
        <p14:creationId xmlns:p14="http://schemas.microsoft.com/office/powerpoint/2010/main" val="2931823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1FA75-3934-48F6-BCE7-EBCBE35C0746}"/>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8F65ADF-36A6-4279-80B5-8005A9D83094}"/>
              </a:ext>
            </a:extLst>
          </p:cNvPr>
          <p:cNvSpPr>
            <a:spLocks noGrp="1"/>
          </p:cNvSpPr>
          <p:nvPr>
            <p:ph idx="1"/>
          </p:nvPr>
        </p:nvSpPr>
        <p:spPr/>
        <p:txBody>
          <a:bodyPr/>
          <a:lstStyle/>
          <a:p>
            <a:endParaRPr lang="en-IN" dirty="0"/>
          </a:p>
        </p:txBody>
      </p:sp>
      <p:pic>
        <p:nvPicPr>
          <p:cNvPr id="11266" name="Picture 2">
            <a:extLst>
              <a:ext uri="{FF2B5EF4-FFF2-40B4-BE49-F238E27FC236}">
                <a16:creationId xmlns:a16="http://schemas.microsoft.com/office/drawing/2014/main" id="{130CA42E-946D-4F47-B264-A7CE30E3E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7863"/>
            <a:ext cx="12192000" cy="550068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A98EC7DA-2AC3-425E-829B-FA09DFF5D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06438"/>
            <a:ext cx="12192000" cy="544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0500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604A-73AC-4CE6-AF6D-E8A96017A2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B0DC1B-A213-4358-A6F1-DBC87169EDEB}"/>
              </a:ext>
            </a:extLst>
          </p:cNvPr>
          <p:cNvSpPr>
            <a:spLocks noGrp="1"/>
          </p:cNvSpPr>
          <p:nvPr>
            <p:ph idx="1"/>
          </p:nvPr>
        </p:nvSpPr>
        <p:spPr/>
        <p:txBody>
          <a:bodyPr>
            <a:normAutofit fontScale="92500" lnSpcReduction="20000"/>
          </a:bodyPr>
          <a:lstStyle/>
          <a:p>
            <a:pPr algn="l"/>
            <a:r>
              <a:rPr lang="en-US" b="0" i="0" dirty="0">
                <a:solidFill>
                  <a:srgbClr val="505050"/>
                </a:solidFill>
                <a:effectLst/>
                <a:latin typeface="Roboto Condensed" panose="02000000000000000000" pitchFamily="2" charset="0"/>
              </a:rPr>
              <a:t>You need to be notified when Microsoft plans to perform maintenance that can affect the resources deployed to an Azure subscription.</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What should you use?</a:t>
            </a:r>
            <a:br>
              <a:rPr lang="en-US" b="0" i="0" dirty="0">
                <a:solidFill>
                  <a:srgbClr val="505050"/>
                </a:solidFill>
                <a:effectLst/>
                <a:latin typeface="Roboto Condensed" panose="02000000000000000000" pitchFamily="2" charset="0"/>
              </a:rPr>
            </a:br>
            <a:endParaRPr lang="en-US"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latin typeface="Roboto Condensed" panose="02000000000000000000" pitchFamily="2" charset="0"/>
              </a:rPr>
              <a:t>A. Azure Monitor</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B. </a:t>
            </a:r>
            <a:r>
              <a:rPr lang="en-US" b="0" i="0" dirty="0">
                <a:solidFill>
                  <a:srgbClr val="505050"/>
                </a:solidFill>
                <a:effectLst/>
                <a:highlight>
                  <a:srgbClr val="FFFF00"/>
                </a:highlight>
                <a:latin typeface="Roboto Condensed" panose="02000000000000000000" pitchFamily="2" charset="0"/>
              </a:rPr>
              <a:t>Azure Service Health</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C. Azure Advisor</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D. Microsoft Trust Center</a:t>
            </a:r>
          </a:p>
          <a:p>
            <a:pPr marL="0" indent="0" algn="l">
              <a:buNone/>
            </a:pPr>
            <a:r>
              <a:rPr lang="en-US" b="0" i="0" dirty="0">
                <a:solidFill>
                  <a:srgbClr val="505050"/>
                </a:solidFill>
                <a:effectLst/>
                <a:latin typeface="Roboto Condensed" panose="02000000000000000000" pitchFamily="2" charset="0"/>
              </a:rPr>
              <a:t>Azure Service Health provides a personalized view of the health of the Azure services and regions you're using. This is the best place to look for service impacting communications about outages, planned maintenance activities, and other health advisories because the authenticated Service Health experience knows which services and resources you currently use</a:t>
            </a:r>
          </a:p>
          <a:p>
            <a:endParaRPr lang="en-IN" dirty="0"/>
          </a:p>
        </p:txBody>
      </p:sp>
    </p:spTree>
    <p:extLst>
      <p:ext uri="{BB962C8B-B14F-4D97-AF65-F5344CB8AC3E}">
        <p14:creationId xmlns:p14="http://schemas.microsoft.com/office/powerpoint/2010/main" val="5959534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8FB175A-93E8-4C3B-A88A-0490ACF647BF}"/>
              </a:ext>
            </a:extLst>
          </p:cNvPr>
          <p:cNvPicPr>
            <a:picLocks noGrp="1" noChangeAspect="1"/>
          </p:cNvPicPr>
          <p:nvPr>
            <p:ph idx="1"/>
          </p:nvPr>
        </p:nvPicPr>
        <p:blipFill>
          <a:blip r:embed="rId2"/>
          <a:stretch>
            <a:fillRect/>
          </a:stretch>
        </p:blipFill>
        <p:spPr>
          <a:xfrm>
            <a:off x="430488" y="740637"/>
            <a:ext cx="9546632" cy="2929518"/>
          </a:xfrm>
          <a:prstGeom prst="rect">
            <a:avLst/>
          </a:prstGeom>
        </p:spPr>
      </p:pic>
    </p:spTree>
    <p:extLst>
      <p:ext uri="{BB962C8B-B14F-4D97-AF65-F5344CB8AC3E}">
        <p14:creationId xmlns:p14="http://schemas.microsoft.com/office/powerpoint/2010/main" val="9307413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C2A20E-EC8E-4512-9082-A63B74BA1199}"/>
              </a:ext>
            </a:extLst>
          </p:cNvPr>
          <p:cNvSpPr>
            <a:spLocks noGrp="1"/>
          </p:cNvSpPr>
          <p:nvPr>
            <p:ph idx="1"/>
          </p:nvPr>
        </p:nvSpPr>
        <p:spPr>
          <a:xfrm>
            <a:off x="838200" y="556591"/>
            <a:ext cx="10515600" cy="5620372"/>
          </a:xfrm>
        </p:spPr>
        <p:txBody>
          <a:bodyPr>
            <a:normAutofit fontScale="92500"/>
          </a:bodyPr>
          <a:lstStyle/>
          <a:p>
            <a:r>
              <a:rPr lang="en-US" b="0" i="0" dirty="0">
                <a:solidFill>
                  <a:srgbClr val="444444"/>
                </a:solidFill>
                <a:effectLst/>
                <a:highlight>
                  <a:srgbClr val="FFFF00"/>
                </a:highlight>
                <a:latin typeface="Roboto" panose="02000000000000000000" pitchFamily="2" charset="0"/>
              </a:rPr>
              <a:t>Azure IoT Central </a:t>
            </a:r>
            <a:r>
              <a:rPr lang="en-US" b="0" i="0" dirty="0">
                <a:solidFill>
                  <a:srgbClr val="444444"/>
                </a:solidFill>
                <a:effectLst/>
                <a:latin typeface="Roboto" panose="02000000000000000000" pitchFamily="2" charset="0"/>
              </a:rPr>
              <a:t>is a software as a service (SaaS) solution that uses a model-based approach to help you to build enterprise-grade IoT solutions without requiring expertise in cloud-solution development.</a:t>
            </a:r>
          </a:p>
          <a:p>
            <a:r>
              <a:rPr lang="en-US" b="0" i="0" dirty="0">
                <a:solidFill>
                  <a:srgbClr val="171717"/>
                </a:solidFill>
                <a:effectLst/>
                <a:latin typeface="Segoe UI" panose="020B0502040204020203" pitchFamily="34" charset="0"/>
              </a:rPr>
              <a:t>IoT Hub is a managed service hosted in the cloud that acts as a central message hub for communications in both directions between an IoT application and its attached devices. You can connect millions of devices and their backend solutions reliably and securely. Almost any device can be connected to an IoT Hub.</a:t>
            </a:r>
            <a:endParaRPr lang="en-US" dirty="0">
              <a:solidFill>
                <a:srgbClr val="444444"/>
              </a:solidFill>
              <a:latin typeface="Roboto" panose="02000000000000000000" pitchFamily="2" charset="0"/>
            </a:endParaRPr>
          </a:p>
          <a:p>
            <a:r>
              <a:rPr lang="en-US" b="0" i="0" dirty="0">
                <a:solidFill>
                  <a:srgbClr val="171717"/>
                </a:solidFill>
                <a:effectLst/>
                <a:highlight>
                  <a:srgbClr val="FFFF00"/>
                </a:highlight>
                <a:latin typeface="Segoe UI" panose="020B0502040204020203" pitchFamily="34" charset="0"/>
              </a:rPr>
              <a:t>Azure Sphere </a:t>
            </a:r>
            <a:r>
              <a:rPr lang="en-US" b="0" i="0" dirty="0">
                <a:solidFill>
                  <a:srgbClr val="171717"/>
                </a:solidFill>
                <a:effectLst/>
                <a:latin typeface="Segoe UI" panose="020B0502040204020203" pitchFamily="34" charset="0"/>
              </a:rPr>
              <a:t>is a secured, high-level application platform with built-in communication and security features for internet-connected devices. It comprises a secured, connected, crossover microcontroller unit (MCU), a custom high-level Linux-based operating system (OS), and a cloud-based security service that provides continuous, renewable security</a:t>
            </a:r>
            <a:endParaRPr lang="en-US" b="0" i="0" dirty="0">
              <a:solidFill>
                <a:srgbClr val="444444"/>
              </a:solidFill>
              <a:effectLst/>
              <a:latin typeface="Roboto" panose="02000000000000000000" pitchFamily="2" charset="0"/>
            </a:endParaRPr>
          </a:p>
          <a:p>
            <a:endParaRPr lang="en-IN" dirty="0"/>
          </a:p>
        </p:txBody>
      </p:sp>
    </p:spTree>
    <p:extLst>
      <p:ext uri="{BB962C8B-B14F-4D97-AF65-F5344CB8AC3E}">
        <p14:creationId xmlns:p14="http://schemas.microsoft.com/office/powerpoint/2010/main" val="32924513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ACED-E411-4182-9409-FB43CB612EBF}"/>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89F696F-D929-4AD4-A47A-C9D2CE07E533}"/>
              </a:ext>
            </a:extLst>
          </p:cNvPr>
          <p:cNvPicPr>
            <a:picLocks noGrp="1" noChangeAspect="1"/>
          </p:cNvPicPr>
          <p:nvPr>
            <p:ph idx="1"/>
          </p:nvPr>
        </p:nvPicPr>
        <p:blipFill>
          <a:blip r:embed="rId2"/>
          <a:stretch>
            <a:fillRect/>
          </a:stretch>
        </p:blipFill>
        <p:spPr>
          <a:xfrm>
            <a:off x="1056903" y="656886"/>
            <a:ext cx="10078193" cy="3259793"/>
          </a:xfrm>
          <a:prstGeom prst="rect">
            <a:avLst/>
          </a:prstGeom>
        </p:spPr>
      </p:pic>
    </p:spTree>
    <p:extLst>
      <p:ext uri="{BB962C8B-B14F-4D97-AF65-F5344CB8AC3E}">
        <p14:creationId xmlns:p14="http://schemas.microsoft.com/office/powerpoint/2010/main" val="3458328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6A53-16A4-41B3-A476-85664472432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91D0F98-517C-42D7-B6D1-C1A264905C76}"/>
              </a:ext>
            </a:extLst>
          </p:cNvPr>
          <p:cNvPicPr>
            <a:picLocks noGrp="1" noChangeAspect="1"/>
          </p:cNvPicPr>
          <p:nvPr>
            <p:ph idx="1"/>
          </p:nvPr>
        </p:nvPicPr>
        <p:blipFill>
          <a:blip r:embed="rId2"/>
          <a:stretch>
            <a:fillRect/>
          </a:stretch>
        </p:blipFill>
        <p:spPr>
          <a:xfrm>
            <a:off x="926824" y="1398277"/>
            <a:ext cx="9270724" cy="3476625"/>
          </a:xfrm>
          <a:prstGeom prst="rect">
            <a:avLst/>
          </a:prstGeom>
        </p:spPr>
      </p:pic>
    </p:spTree>
    <p:extLst>
      <p:ext uri="{BB962C8B-B14F-4D97-AF65-F5344CB8AC3E}">
        <p14:creationId xmlns:p14="http://schemas.microsoft.com/office/powerpoint/2010/main" val="22915935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EAA2-96B5-409D-AF28-E65EAC060426}"/>
              </a:ext>
            </a:extLst>
          </p:cNvPr>
          <p:cNvSpPr>
            <a:spLocks noGrp="1"/>
          </p:cNvSpPr>
          <p:nvPr>
            <p:ph type="title"/>
          </p:nvPr>
        </p:nvSpPr>
        <p:spPr/>
        <p:txBody>
          <a:bodyPr/>
          <a:lstStyle/>
          <a:p>
            <a:endParaRPr lang="en-IN"/>
          </a:p>
        </p:txBody>
      </p:sp>
      <p:pic>
        <p:nvPicPr>
          <p:cNvPr id="25602" name="Picture 2">
            <a:extLst>
              <a:ext uri="{FF2B5EF4-FFF2-40B4-BE49-F238E27FC236}">
                <a16:creationId xmlns:a16="http://schemas.microsoft.com/office/drawing/2014/main" id="{06DA683B-1C8E-405E-820E-BAF85753AC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779" y="1412240"/>
            <a:ext cx="11257981" cy="392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0550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B5664-A96C-4A49-B7FC-518AD16549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6A8E57-6186-481C-A983-A0EE47CC8056}"/>
              </a:ext>
            </a:extLst>
          </p:cNvPr>
          <p:cNvSpPr>
            <a:spLocks noGrp="1"/>
          </p:cNvSpPr>
          <p:nvPr>
            <p:ph idx="1"/>
          </p:nvPr>
        </p:nvSpPr>
        <p:spPr>
          <a:xfrm>
            <a:off x="221973" y="583233"/>
            <a:ext cx="11406809" cy="6006409"/>
          </a:xfrm>
        </p:spPr>
        <p:txBody>
          <a:bodyPr>
            <a:normAutofit fontScale="92500" lnSpcReduction="20000"/>
          </a:bodyPr>
          <a:lstStyle/>
          <a:p>
            <a:pPr algn="l"/>
            <a:r>
              <a:rPr lang="en-US" b="0" i="0" dirty="0">
                <a:solidFill>
                  <a:srgbClr val="505050"/>
                </a:solidFill>
                <a:effectLst/>
                <a:latin typeface="Roboto Condensed" panose="02000000000000000000" pitchFamily="2" charset="0"/>
              </a:rPr>
              <a:t>You have an Azure subscription named Subscription1. You sign in to the Azure portal and create a resource group named RG1.</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From Azure documentation, you have the following command that creates a virtual machine named VM1. </a:t>
            </a:r>
            <a:r>
              <a:rPr lang="en-US" b="0" i="0" dirty="0" err="1">
                <a:solidFill>
                  <a:srgbClr val="505050"/>
                </a:solidFill>
                <a:effectLst/>
                <a:latin typeface="Roboto Condensed" panose="02000000000000000000" pitchFamily="2" charset="0"/>
              </a:rPr>
              <a:t>az</a:t>
            </a:r>
            <a:r>
              <a:rPr lang="en-US" b="0" i="0" dirty="0">
                <a:solidFill>
                  <a:srgbClr val="505050"/>
                </a:solidFill>
                <a:effectLst/>
                <a:latin typeface="Roboto Condensed" panose="02000000000000000000" pitchFamily="2" charset="0"/>
              </a:rPr>
              <a:t> </a:t>
            </a:r>
            <a:r>
              <a:rPr lang="en-US" b="0" i="0" dirty="0" err="1">
                <a:solidFill>
                  <a:srgbClr val="505050"/>
                </a:solidFill>
                <a:effectLst/>
                <a:latin typeface="Roboto Condensed" panose="02000000000000000000" pitchFamily="2" charset="0"/>
              </a:rPr>
              <a:t>vm</a:t>
            </a:r>
            <a:r>
              <a:rPr lang="en-US" b="0" i="0" dirty="0">
                <a:solidFill>
                  <a:srgbClr val="505050"/>
                </a:solidFill>
                <a:effectLst/>
                <a:latin typeface="Roboto Condensed" panose="02000000000000000000" pitchFamily="2" charset="0"/>
              </a:rPr>
              <a:t> create --resource-group RG1 --name VM1 --image </a:t>
            </a:r>
            <a:r>
              <a:rPr lang="en-US" b="0" i="0" dirty="0" err="1">
                <a:solidFill>
                  <a:srgbClr val="505050"/>
                </a:solidFill>
                <a:effectLst/>
                <a:latin typeface="Roboto Condensed" panose="02000000000000000000" pitchFamily="2" charset="0"/>
              </a:rPr>
              <a:t>UbuntuLTS</a:t>
            </a:r>
            <a:r>
              <a:rPr lang="en-US" b="0" i="0" dirty="0">
                <a:solidFill>
                  <a:srgbClr val="505050"/>
                </a:solidFill>
                <a:effectLst/>
                <a:latin typeface="Roboto Condensed" panose="02000000000000000000" pitchFamily="2" charset="0"/>
              </a:rPr>
              <a:t> --generate-</a:t>
            </a:r>
            <a:r>
              <a:rPr lang="en-US" b="0" i="0" dirty="0" err="1">
                <a:solidFill>
                  <a:srgbClr val="505050"/>
                </a:solidFill>
                <a:effectLst/>
                <a:latin typeface="Roboto Condensed" panose="02000000000000000000" pitchFamily="2" charset="0"/>
              </a:rPr>
              <a:t>ssh</a:t>
            </a:r>
            <a:r>
              <a:rPr lang="en-US" b="0" i="0" dirty="0">
                <a:solidFill>
                  <a:srgbClr val="505050"/>
                </a:solidFill>
                <a:effectLst/>
                <a:latin typeface="Roboto Condensed" panose="02000000000000000000" pitchFamily="2" charset="0"/>
              </a:rPr>
              <a:t>-keys</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You need to create VM1 in Subscription1 by using the command.</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Solution: From the Azure portal, launch Azure Cloud Shell and select Bash. Run the command in Cloud Shell.</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Does this meet the goal?</a:t>
            </a:r>
            <a:br>
              <a:rPr lang="en-US" b="0" i="0" dirty="0">
                <a:solidFill>
                  <a:srgbClr val="505050"/>
                </a:solidFill>
                <a:effectLst/>
                <a:latin typeface="Roboto Condensed" panose="02000000000000000000" pitchFamily="2" charset="0"/>
              </a:rPr>
            </a:br>
            <a:endParaRPr lang="en-US"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latin typeface="Roboto Condensed" panose="02000000000000000000" pitchFamily="2" charset="0"/>
              </a:rPr>
              <a:t>A</a:t>
            </a:r>
            <a:r>
              <a:rPr lang="en-US" b="0" i="0" dirty="0">
                <a:solidFill>
                  <a:srgbClr val="505050"/>
                </a:solidFill>
                <a:effectLst/>
                <a:highlight>
                  <a:srgbClr val="FFFF00"/>
                </a:highlight>
                <a:latin typeface="Roboto Condensed" panose="02000000000000000000" pitchFamily="2" charset="0"/>
              </a:rPr>
              <a:t>. Yes</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B. No</a:t>
            </a:r>
          </a:p>
          <a:p>
            <a:pPr marL="0" indent="0" algn="l">
              <a:buNone/>
            </a:pPr>
            <a:r>
              <a:rPr lang="en-US" b="0" i="0" dirty="0">
                <a:solidFill>
                  <a:srgbClr val="505050"/>
                </a:solidFill>
                <a:effectLst/>
                <a:latin typeface="Roboto Condensed" panose="02000000000000000000" pitchFamily="2" charset="0"/>
              </a:rPr>
              <a:t>The command can be run in the Azure Cloud Shell.</a:t>
            </a:r>
            <a:br>
              <a:rPr lang="en-US" dirty="0"/>
            </a:br>
            <a:r>
              <a:rPr lang="en-US" b="0" i="0" dirty="0">
                <a:solidFill>
                  <a:srgbClr val="505050"/>
                </a:solidFill>
                <a:effectLst/>
                <a:latin typeface="Roboto Condensed" panose="02000000000000000000" pitchFamily="2" charset="0"/>
              </a:rPr>
              <a:t>The Azure Cloud Shell is a free interactive shell. It has common Azure tools preinstalled and configured to use with your account.</a:t>
            </a:r>
            <a:br>
              <a:rPr lang="en-US" dirty="0"/>
            </a:br>
            <a:r>
              <a:rPr lang="en-US" b="0" i="0" dirty="0">
                <a:solidFill>
                  <a:srgbClr val="505050"/>
                </a:solidFill>
                <a:effectLst/>
                <a:latin typeface="Roboto Condensed" panose="02000000000000000000" pitchFamily="2" charset="0"/>
              </a:rPr>
              <a:t>To open the Cloud Shell, just select Try it from the upper right corner of a code block. You can also launch Cloud Shell in a separate browser tab by going to https://shell.azure.com/bash.</a:t>
            </a:r>
          </a:p>
          <a:p>
            <a:pPr marL="0" indent="0" algn="l">
              <a:buNone/>
            </a:pPr>
            <a:endParaRPr lang="en-US" dirty="0">
              <a:solidFill>
                <a:srgbClr val="505050"/>
              </a:solidFill>
              <a:latin typeface="Roboto Condensed" panose="02000000000000000000" pitchFamily="2" charset="0"/>
            </a:endParaRPr>
          </a:p>
          <a:p>
            <a:pPr marL="0" indent="0" algn="l">
              <a:buNone/>
            </a:pPr>
            <a:endParaRPr lang="en-US" b="0" i="0" dirty="0">
              <a:solidFill>
                <a:srgbClr val="505050"/>
              </a:solidFill>
              <a:effectLst/>
              <a:latin typeface="Roboto Condensed" panose="02000000000000000000" pitchFamily="2" charset="0"/>
            </a:endParaRPr>
          </a:p>
          <a:p>
            <a:endParaRPr lang="en-IN" dirty="0"/>
          </a:p>
        </p:txBody>
      </p:sp>
    </p:spTree>
    <p:extLst>
      <p:ext uri="{BB962C8B-B14F-4D97-AF65-F5344CB8AC3E}">
        <p14:creationId xmlns:p14="http://schemas.microsoft.com/office/powerpoint/2010/main" val="33029860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4B2CD1-B0A6-463B-BE21-5200DABCEBF0}"/>
              </a:ext>
            </a:extLst>
          </p:cNvPr>
          <p:cNvSpPr txBox="1"/>
          <p:nvPr/>
        </p:nvSpPr>
        <p:spPr>
          <a:xfrm>
            <a:off x="838200" y="815009"/>
            <a:ext cx="9568070" cy="5078313"/>
          </a:xfrm>
          <a:prstGeom prst="rect">
            <a:avLst/>
          </a:prstGeom>
          <a:noFill/>
        </p:spPr>
        <p:txBody>
          <a:bodyPr wrap="square">
            <a:spAutoFit/>
          </a:bodyPr>
          <a:lstStyle/>
          <a:p>
            <a:pPr algn="l"/>
            <a:r>
              <a:rPr lang="en-US" b="0" i="0" dirty="0">
                <a:solidFill>
                  <a:srgbClr val="505050"/>
                </a:solidFill>
                <a:effectLst/>
                <a:latin typeface="Roboto Condensed" panose="02000000000000000000" pitchFamily="2" charset="0"/>
              </a:rPr>
              <a:t>Your company has several business units.</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Each business unit requires 20 different Azure resources for daily operation. All the business units require the same type of Azure resources.</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You need to recommend a solution to automate the creation of the Azure resources.</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What should you include in the recommendations?</a:t>
            </a:r>
            <a:br>
              <a:rPr lang="en-US" b="0" i="0" dirty="0">
                <a:solidFill>
                  <a:srgbClr val="505050"/>
                </a:solidFill>
                <a:effectLst/>
                <a:latin typeface="Roboto Condensed" panose="02000000000000000000" pitchFamily="2" charset="0"/>
              </a:rPr>
            </a:br>
            <a:endParaRPr lang="en-US"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latin typeface="Roboto Condensed" panose="02000000000000000000" pitchFamily="2" charset="0"/>
              </a:rPr>
              <a:t>A. </a:t>
            </a:r>
            <a:r>
              <a:rPr lang="en-US" b="0" i="0" dirty="0">
                <a:solidFill>
                  <a:srgbClr val="505050"/>
                </a:solidFill>
                <a:effectLst/>
                <a:highlight>
                  <a:srgbClr val="FFFF00"/>
                </a:highlight>
                <a:latin typeface="Roboto Condensed" panose="02000000000000000000" pitchFamily="2" charset="0"/>
              </a:rPr>
              <a:t>Azure Resource Manager templates</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B. virtual machine scale sets</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C. the Azure API Management service</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D. management groups</a:t>
            </a:r>
          </a:p>
          <a:p>
            <a:pPr algn="l"/>
            <a:endParaRPr lang="en-US" dirty="0">
              <a:solidFill>
                <a:srgbClr val="505050"/>
              </a:solidFill>
              <a:latin typeface="Roboto Condensed" panose="02000000000000000000" pitchFamily="2" charset="0"/>
            </a:endParaRPr>
          </a:p>
          <a:p>
            <a:pPr algn="l"/>
            <a:r>
              <a:rPr lang="en-IN" b="0" i="0" dirty="0">
                <a:solidFill>
                  <a:srgbClr val="505050"/>
                </a:solidFill>
                <a:effectLst/>
                <a:latin typeface="Roboto Condensed" panose="02000000000000000000" pitchFamily="2" charset="0"/>
              </a:rPr>
              <a:t>You can use Azure Resource Manager templates to automate the creation of the Azure resources. Deploying resource through templates is known as</a:t>
            </a:r>
            <a:br>
              <a:rPr lang="en-IN" dirty="0"/>
            </a:br>
            <a:r>
              <a:rPr lang="he-IL" b="0" i="0" dirty="0">
                <a:solidFill>
                  <a:srgbClr val="505050"/>
                </a:solidFill>
                <a:effectLst/>
                <a:latin typeface="Roboto Condensed" panose="02000000000000000000" pitchFamily="2" charset="0"/>
              </a:rPr>
              <a:t>ג€˜</a:t>
            </a:r>
            <a:r>
              <a:rPr lang="en-IN" b="0" i="0" dirty="0">
                <a:solidFill>
                  <a:srgbClr val="505050"/>
                </a:solidFill>
                <a:effectLst/>
                <a:latin typeface="Roboto Condensed" panose="02000000000000000000" pitchFamily="2" charset="0"/>
              </a:rPr>
              <a:t>Infrastructure as code</a:t>
            </a:r>
            <a:r>
              <a:rPr lang="he-IL" b="0" i="0" dirty="0">
                <a:solidFill>
                  <a:srgbClr val="505050"/>
                </a:solidFill>
                <a:effectLst/>
                <a:latin typeface="Roboto Condensed" panose="02000000000000000000" pitchFamily="2" charset="0"/>
              </a:rPr>
              <a:t>ג€™.</a:t>
            </a:r>
            <a:br>
              <a:rPr lang="he-IL" dirty="0"/>
            </a:br>
            <a:r>
              <a:rPr lang="en-IN" b="0" i="0" dirty="0">
                <a:solidFill>
                  <a:srgbClr val="505050"/>
                </a:solidFill>
                <a:effectLst/>
                <a:latin typeface="Roboto Condensed" panose="02000000000000000000" pitchFamily="2" charset="0"/>
              </a:rPr>
              <a:t>To implement infrastructure as code for your Azure solutions, use Azure Resource Manager templates. The template is a JavaScript Object Notation (JSON) file that defines the infrastructure and configuration for your project. The template uses declarative syntax, which lets you state what you intend to deploy without having to write the sequence of programming commands to create it</a:t>
            </a:r>
            <a:endParaRPr lang="en-US" b="0" i="0" dirty="0">
              <a:solidFill>
                <a:srgbClr val="505050"/>
              </a:solidFill>
              <a:effectLst/>
              <a:latin typeface="Roboto Condensed" panose="02000000000000000000" pitchFamily="2" charset="0"/>
            </a:endParaRPr>
          </a:p>
        </p:txBody>
      </p:sp>
    </p:spTree>
    <p:extLst>
      <p:ext uri="{BB962C8B-B14F-4D97-AF65-F5344CB8AC3E}">
        <p14:creationId xmlns:p14="http://schemas.microsoft.com/office/powerpoint/2010/main" val="30240853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1F7C9-CD57-4D9F-AD53-0490F994426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64F549B-1ED0-4CF8-8F59-9DF574985D3D}"/>
              </a:ext>
            </a:extLst>
          </p:cNvPr>
          <p:cNvSpPr>
            <a:spLocks noGrp="1"/>
          </p:cNvSpPr>
          <p:nvPr>
            <p:ph idx="1"/>
          </p:nvPr>
        </p:nvSpPr>
        <p:spPr>
          <a:xfrm>
            <a:off x="116729" y="2594113"/>
            <a:ext cx="11799515" cy="3898762"/>
          </a:xfrm>
        </p:spPr>
        <p:txBody>
          <a:bodyPr>
            <a:noAutofit/>
          </a:bodyPr>
          <a:lstStyle/>
          <a:p>
            <a:r>
              <a:rPr lang="en-IN" sz="1800" b="0" i="0" dirty="0">
                <a:solidFill>
                  <a:srgbClr val="505050"/>
                </a:solidFill>
                <a:effectLst/>
                <a:highlight>
                  <a:srgbClr val="FFFF00"/>
                </a:highlight>
                <a:latin typeface="Arial" panose="020B0604020202020204" pitchFamily="34" charset="0"/>
                <a:cs typeface="Arial" panose="020B0604020202020204" pitchFamily="34" charset="0"/>
              </a:rPr>
              <a:t>Azure Functions provides the platform for serverless code.</a:t>
            </a:r>
            <a:br>
              <a:rPr lang="en-IN" sz="1800" dirty="0">
                <a:highlight>
                  <a:srgbClr val="FFFF00"/>
                </a:highlight>
                <a:latin typeface="Arial" panose="020B0604020202020204" pitchFamily="34" charset="0"/>
                <a:cs typeface="Arial" panose="020B0604020202020204" pitchFamily="34" charset="0"/>
              </a:rPr>
            </a:br>
            <a:r>
              <a:rPr lang="en-IN" sz="1800" b="0" i="0" dirty="0">
                <a:solidFill>
                  <a:srgbClr val="505050"/>
                </a:solidFill>
                <a:effectLst/>
                <a:latin typeface="Arial" panose="020B0604020202020204" pitchFamily="34" charset="0"/>
                <a:cs typeface="Arial" panose="020B0604020202020204" pitchFamily="34" charset="0"/>
              </a:rPr>
              <a:t>Azure Functions is a serverless compute service that lets you run event-triggered code without having to explicitly provision or manage infrastructure.</a:t>
            </a:r>
            <a:br>
              <a:rPr lang="en-IN" sz="1800" dirty="0">
                <a:latin typeface="Arial" panose="020B0604020202020204" pitchFamily="34" charset="0"/>
                <a:cs typeface="Arial" panose="020B0604020202020204" pitchFamily="34" charset="0"/>
              </a:rPr>
            </a:br>
            <a:r>
              <a:rPr lang="en-IN" sz="1800" b="0" i="0" dirty="0">
                <a:solidFill>
                  <a:srgbClr val="505050"/>
                </a:solidFill>
                <a:effectLst/>
                <a:latin typeface="Arial" panose="020B0604020202020204" pitchFamily="34" charset="0"/>
                <a:cs typeface="Arial" panose="020B0604020202020204" pitchFamily="34" charset="0"/>
              </a:rPr>
              <a:t>Box 2:</a:t>
            </a:r>
            <a:br>
              <a:rPr lang="en-IN" sz="1800" dirty="0">
                <a:latin typeface="Arial" panose="020B0604020202020204" pitchFamily="34" charset="0"/>
                <a:cs typeface="Arial" panose="020B0604020202020204" pitchFamily="34" charset="0"/>
              </a:rPr>
            </a:br>
            <a:r>
              <a:rPr lang="en-IN" sz="1800" b="0" i="0" dirty="0">
                <a:solidFill>
                  <a:srgbClr val="505050"/>
                </a:solidFill>
                <a:effectLst/>
                <a:highlight>
                  <a:srgbClr val="FFFF00"/>
                </a:highlight>
                <a:latin typeface="Arial" panose="020B0604020202020204" pitchFamily="34" charset="0"/>
                <a:cs typeface="Arial" panose="020B0604020202020204" pitchFamily="34" charset="0"/>
              </a:rPr>
              <a:t>Azure Databricks is a big analysis service for machine learning</a:t>
            </a:r>
            <a:r>
              <a:rPr lang="en-IN" sz="1800" b="0" i="0" dirty="0">
                <a:solidFill>
                  <a:srgbClr val="505050"/>
                </a:solidFill>
                <a:effectLst/>
                <a:latin typeface="Arial" panose="020B0604020202020204" pitchFamily="34" charset="0"/>
                <a:cs typeface="Arial" panose="020B0604020202020204" pitchFamily="34" charset="0"/>
              </a:rPr>
              <a:t>.</a:t>
            </a:r>
            <a:br>
              <a:rPr lang="en-IN" sz="1800" dirty="0">
                <a:latin typeface="Arial" panose="020B0604020202020204" pitchFamily="34" charset="0"/>
                <a:cs typeface="Arial" panose="020B0604020202020204" pitchFamily="34" charset="0"/>
              </a:rPr>
            </a:br>
            <a:r>
              <a:rPr lang="en-IN" sz="1800" b="0" i="0" dirty="0">
                <a:solidFill>
                  <a:srgbClr val="505050"/>
                </a:solidFill>
                <a:effectLst/>
                <a:highlight>
                  <a:srgbClr val="FFFF00"/>
                </a:highlight>
                <a:latin typeface="Arial" panose="020B0604020202020204" pitchFamily="34" charset="0"/>
                <a:cs typeface="Arial" panose="020B0604020202020204" pitchFamily="34" charset="0"/>
              </a:rPr>
              <a:t>Azure Databricks is an </a:t>
            </a:r>
            <a:r>
              <a:rPr lang="en-IN" sz="1800" b="0" i="0" dirty="0">
                <a:solidFill>
                  <a:srgbClr val="FF0000"/>
                </a:solidFill>
                <a:effectLst/>
                <a:highlight>
                  <a:srgbClr val="FFFF00"/>
                </a:highlight>
                <a:latin typeface="Arial" panose="020B0604020202020204" pitchFamily="34" charset="0"/>
                <a:cs typeface="Arial" panose="020B0604020202020204" pitchFamily="34" charset="0"/>
              </a:rPr>
              <a:t>Apache Spark-based analytics platform</a:t>
            </a:r>
            <a:r>
              <a:rPr lang="en-IN" sz="1800" b="0" i="0" dirty="0">
                <a:solidFill>
                  <a:srgbClr val="505050"/>
                </a:solidFill>
                <a:effectLst/>
                <a:latin typeface="Arial" panose="020B0604020202020204" pitchFamily="34" charset="0"/>
                <a:cs typeface="Arial" panose="020B0604020202020204" pitchFamily="34" charset="0"/>
              </a:rPr>
              <a:t>. The platform consists of several components including </a:t>
            </a:r>
            <a:r>
              <a:rPr lang="he-IL" sz="1800" b="0" i="0" dirty="0">
                <a:solidFill>
                  <a:srgbClr val="505050"/>
                </a:solidFill>
                <a:effectLst/>
                <a:latin typeface="Arial" panose="020B0604020202020204" pitchFamily="34" charset="0"/>
                <a:cs typeface="Arial" panose="020B0604020202020204" pitchFamily="34" charset="0"/>
              </a:rPr>
              <a:t>ג€˜</a:t>
            </a:r>
            <a:r>
              <a:rPr lang="en-IN" sz="1800" b="0" i="0" dirty="0" err="1">
                <a:solidFill>
                  <a:srgbClr val="505050"/>
                </a:solidFill>
                <a:effectLst/>
                <a:latin typeface="Arial" panose="020B0604020202020204" pitchFamily="34" charset="0"/>
                <a:cs typeface="Arial" panose="020B0604020202020204" pitchFamily="34" charset="0"/>
              </a:rPr>
              <a:t>MLib</a:t>
            </a:r>
            <a:r>
              <a:rPr lang="he-IL" sz="1800" b="0" i="0" dirty="0">
                <a:solidFill>
                  <a:srgbClr val="505050"/>
                </a:solidFill>
                <a:effectLst/>
                <a:latin typeface="Arial" panose="020B0604020202020204" pitchFamily="34" charset="0"/>
                <a:cs typeface="Arial" panose="020B0604020202020204" pitchFamily="34" charset="0"/>
              </a:rPr>
              <a:t>ג€™. </a:t>
            </a:r>
            <a:r>
              <a:rPr lang="en-IN" sz="1800" b="0" i="0" dirty="0" err="1">
                <a:solidFill>
                  <a:srgbClr val="505050"/>
                </a:solidFill>
                <a:effectLst/>
                <a:latin typeface="Arial" panose="020B0604020202020204" pitchFamily="34" charset="0"/>
                <a:cs typeface="Arial" panose="020B0604020202020204" pitchFamily="34" charset="0"/>
              </a:rPr>
              <a:t>Mlib</a:t>
            </a:r>
            <a:r>
              <a:rPr lang="en-IN" sz="1800" b="0" i="0" dirty="0">
                <a:solidFill>
                  <a:srgbClr val="505050"/>
                </a:solidFill>
                <a:effectLst/>
                <a:latin typeface="Arial" panose="020B0604020202020204" pitchFamily="34" charset="0"/>
                <a:cs typeface="Arial" panose="020B0604020202020204" pitchFamily="34" charset="0"/>
              </a:rPr>
              <a:t> is a Machine Learning library consisting of common learning algorithms and utilities</a:t>
            </a:r>
          </a:p>
          <a:p>
            <a:r>
              <a:rPr lang="en-IN" sz="1800" b="0" i="0" dirty="0">
                <a:solidFill>
                  <a:srgbClr val="505050"/>
                </a:solidFill>
                <a:effectLst/>
                <a:latin typeface="Arial" panose="020B0604020202020204" pitchFamily="34" charset="0"/>
                <a:cs typeface="Arial" panose="020B0604020202020204" pitchFamily="34" charset="0"/>
              </a:rPr>
              <a:t>Box 3:</a:t>
            </a:r>
            <a:br>
              <a:rPr lang="en-IN" sz="1800" dirty="0">
                <a:latin typeface="Arial" panose="020B0604020202020204" pitchFamily="34" charset="0"/>
                <a:cs typeface="Arial" panose="020B0604020202020204" pitchFamily="34" charset="0"/>
              </a:rPr>
            </a:br>
            <a:r>
              <a:rPr lang="en-IN" sz="1800" b="0" i="0" dirty="0">
                <a:solidFill>
                  <a:srgbClr val="505050"/>
                </a:solidFill>
                <a:effectLst/>
                <a:highlight>
                  <a:srgbClr val="FFFF00"/>
                </a:highlight>
                <a:latin typeface="Arial" panose="020B0604020202020204" pitchFamily="34" charset="0"/>
                <a:cs typeface="Arial" panose="020B0604020202020204" pitchFamily="34" charset="0"/>
              </a:rPr>
              <a:t>Azure Application Insights detects and diagnoses anomalies in web apps</a:t>
            </a:r>
            <a:r>
              <a:rPr lang="en-IN" sz="1800" b="0" i="0" dirty="0">
                <a:solidFill>
                  <a:srgbClr val="505050"/>
                </a:solidFill>
                <a:effectLst/>
                <a:latin typeface="Arial" panose="020B0604020202020204" pitchFamily="34" charset="0"/>
                <a:cs typeface="Arial" panose="020B0604020202020204" pitchFamily="34" charset="0"/>
              </a:rPr>
              <a:t>.</a:t>
            </a:r>
            <a:br>
              <a:rPr lang="en-IN" sz="1800" dirty="0">
                <a:latin typeface="Arial" panose="020B0604020202020204" pitchFamily="34" charset="0"/>
                <a:cs typeface="Arial" panose="020B0604020202020204" pitchFamily="34" charset="0"/>
              </a:rPr>
            </a:br>
            <a:r>
              <a:rPr lang="en-IN" sz="1800" b="0" i="0" dirty="0">
                <a:solidFill>
                  <a:srgbClr val="505050"/>
                </a:solidFill>
                <a:effectLst/>
                <a:latin typeface="Arial" panose="020B0604020202020204" pitchFamily="34" charset="0"/>
                <a:cs typeface="Arial" panose="020B0604020202020204" pitchFamily="34" charset="0"/>
              </a:rPr>
              <a:t>Application Insights, a feature of Azure Monitor, is an extensible Application Performance Management (APM) service for developers and DevOps professionals. Use it to monitor your live applications. It will automatically detect performance anomalies, and includes powerful analytics tools to help you diagnose issues</a:t>
            </a:r>
            <a:br>
              <a:rPr lang="en-IN" sz="1800" dirty="0">
                <a:latin typeface="Arial" panose="020B0604020202020204" pitchFamily="34" charset="0"/>
                <a:cs typeface="Arial" panose="020B0604020202020204" pitchFamily="34" charset="0"/>
              </a:rPr>
            </a:br>
            <a:r>
              <a:rPr lang="en-IN" sz="1800" b="0" i="0" dirty="0">
                <a:solidFill>
                  <a:srgbClr val="505050"/>
                </a:solidFill>
                <a:effectLst/>
                <a:latin typeface="Arial" panose="020B0604020202020204" pitchFamily="34" charset="0"/>
                <a:cs typeface="Arial" panose="020B0604020202020204" pitchFamily="34" charset="0"/>
              </a:rPr>
              <a:t>Box 4</a:t>
            </a:r>
            <a:r>
              <a:rPr lang="en-IN" sz="1800" b="0" i="0" dirty="0">
                <a:solidFill>
                  <a:srgbClr val="505050"/>
                </a:solidFill>
                <a:effectLst/>
                <a:highlight>
                  <a:srgbClr val="FFFF00"/>
                </a:highlight>
                <a:latin typeface="Arial" panose="020B0604020202020204" pitchFamily="34" charset="0"/>
                <a:cs typeface="Arial" panose="020B0604020202020204" pitchFamily="34" charset="0"/>
              </a:rPr>
              <a:t>: Azure App Service hosts web apps.</a:t>
            </a:r>
            <a:br>
              <a:rPr lang="en-IN" sz="1800" dirty="0">
                <a:highlight>
                  <a:srgbClr val="FFFF00"/>
                </a:highlight>
                <a:latin typeface="Arial" panose="020B0604020202020204" pitchFamily="34" charset="0"/>
                <a:cs typeface="Arial" panose="020B0604020202020204" pitchFamily="34" charset="0"/>
              </a:rPr>
            </a:br>
            <a:r>
              <a:rPr lang="en-IN" sz="1800" b="0" i="0" dirty="0">
                <a:solidFill>
                  <a:srgbClr val="505050"/>
                </a:solidFill>
                <a:effectLst/>
                <a:latin typeface="Arial" panose="020B0604020202020204" pitchFamily="34" charset="0"/>
                <a:cs typeface="Arial" panose="020B0604020202020204" pitchFamily="34" charset="0"/>
              </a:rPr>
              <a:t>Azure App Service is an HTTP-based service for hosting web applications, REST APIs, and mobile back ends. You can develop in your </a:t>
            </a:r>
            <a:r>
              <a:rPr lang="en-IN" sz="1800" b="0" i="0" dirty="0" err="1">
                <a:solidFill>
                  <a:srgbClr val="505050"/>
                </a:solidFill>
                <a:effectLst/>
                <a:latin typeface="Arial" panose="020B0604020202020204" pitchFamily="34" charset="0"/>
                <a:cs typeface="Arial" panose="020B0604020202020204" pitchFamily="34" charset="0"/>
              </a:rPr>
              <a:t>favorite</a:t>
            </a:r>
            <a:r>
              <a:rPr lang="en-IN" sz="1800" b="0" i="0" dirty="0">
                <a:solidFill>
                  <a:srgbClr val="505050"/>
                </a:solidFill>
                <a:effectLst/>
                <a:latin typeface="Arial" panose="020B0604020202020204" pitchFamily="34" charset="0"/>
                <a:cs typeface="Arial" panose="020B0604020202020204" pitchFamily="34" charset="0"/>
              </a:rPr>
              <a:t> language, be it .NET, .NET Core, Java, Ruby, Node.js, PHP, or Python. Applications run and scale with ease on both Windows and Linux</a:t>
            </a:r>
            <a:endParaRPr lang="en-IN" sz="1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987E921-4AA7-4DF7-A312-A5DD8A17888D}"/>
              </a:ext>
            </a:extLst>
          </p:cNvPr>
          <p:cNvPicPr>
            <a:picLocks noChangeAspect="1"/>
          </p:cNvPicPr>
          <p:nvPr/>
        </p:nvPicPr>
        <p:blipFill>
          <a:blip r:embed="rId2"/>
          <a:stretch>
            <a:fillRect/>
          </a:stretch>
        </p:blipFill>
        <p:spPr>
          <a:xfrm>
            <a:off x="352425" y="181803"/>
            <a:ext cx="10997874" cy="2501762"/>
          </a:xfrm>
          <a:prstGeom prst="rect">
            <a:avLst/>
          </a:prstGeom>
        </p:spPr>
      </p:pic>
    </p:spTree>
    <p:extLst>
      <p:ext uri="{BB962C8B-B14F-4D97-AF65-F5344CB8AC3E}">
        <p14:creationId xmlns:p14="http://schemas.microsoft.com/office/powerpoint/2010/main" val="32206818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97605-0320-4D96-AF8D-700F8B3F7E9C}"/>
              </a:ext>
            </a:extLst>
          </p:cNvPr>
          <p:cNvSpPr>
            <a:spLocks noGrp="1"/>
          </p:cNvSpPr>
          <p:nvPr>
            <p:ph type="title"/>
          </p:nvPr>
        </p:nvSpPr>
        <p:spPr/>
        <p:txBody>
          <a:bodyPr/>
          <a:lstStyle/>
          <a:p>
            <a:endParaRPr lang="en-IN"/>
          </a:p>
        </p:txBody>
      </p:sp>
      <p:sp>
        <p:nvSpPr>
          <p:cNvPr id="4" name="Content Placeholder 2">
            <a:extLst>
              <a:ext uri="{FF2B5EF4-FFF2-40B4-BE49-F238E27FC236}">
                <a16:creationId xmlns:a16="http://schemas.microsoft.com/office/drawing/2014/main" id="{B470D880-6593-4BA8-93B1-2B454E3F4E6C}"/>
              </a:ext>
            </a:extLst>
          </p:cNvPr>
          <p:cNvSpPr>
            <a:spLocks noGrp="1"/>
          </p:cNvSpPr>
          <p:nvPr>
            <p:ph idx="1"/>
          </p:nvPr>
        </p:nvSpPr>
        <p:spPr>
          <a:xfrm>
            <a:off x="271669" y="185669"/>
            <a:ext cx="11168269" cy="6225070"/>
          </a:xfrm>
        </p:spPr>
        <p:txBody>
          <a:bodyPr>
            <a:normAutofit fontScale="92500" lnSpcReduction="10000"/>
          </a:bodyPr>
          <a:lstStyle/>
          <a:p>
            <a:r>
              <a:rPr lang="en-IN" sz="2400" b="0" i="0" dirty="0">
                <a:solidFill>
                  <a:srgbClr val="505050"/>
                </a:solidFill>
                <a:effectLst/>
                <a:highlight>
                  <a:srgbClr val="FFFF00"/>
                </a:highlight>
                <a:latin typeface="Arial" panose="020B0604020202020204" pitchFamily="34" charset="0"/>
                <a:cs typeface="Arial" panose="020B0604020202020204" pitchFamily="34" charset="0"/>
              </a:rPr>
              <a:t>Azure Functions provides the platform for serverless code.</a:t>
            </a:r>
            <a:br>
              <a:rPr lang="en-IN" sz="2400" dirty="0">
                <a:highlight>
                  <a:srgbClr val="FFFF00"/>
                </a:highlight>
                <a:latin typeface="Arial" panose="020B0604020202020204" pitchFamily="34" charset="0"/>
                <a:cs typeface="Arial" panose="020B0604020202020204" pitchFamily="34" charset="0"/>
              </a:rPr>
            </a:br>
            <a:r>
              <a:rPr lang="en-IN" sz="2400" b="0" i="0" dirty="0">
                <a:solidFill>
                  <a:srgbClr val="505050"/>
                </a:solidFill>
                <a:effectLst/>
                <a:latin typeface="Arial" panose="020B0604020202020204" pitchFamily="34" charset="0"/>
                <a:cs typeface="Arial" panose="020B0604020202020204" pitchFamily="34" charset="0"/>
              </a:rPr>
              <a:t>Azure Functions is a serverless compute service that lets you run event-triggered code without having to explicitly provision or manage infrastructure.</a:t>
            </a:r>
            <a:br>
              <a:rPr lang="en-IN" sz="2400" dirty="0">
                <a:latin typeface="Arial" panose="020B0604020202020204" pitchFamily="34" charset="0"/>
                <a:cs typeface="Arial" panose="020B0604020202020204" pitchFamily="34" charset="0"/>
              </a:rPr>
            </a:br>
            <a:r>
              <a:rPr lang="en-IN" sz="2400" b="0" i="0" dirty="0">
                <a:solidFill>
                  <a:srgbClr val="505050"/>
                </a:solidFill>
                <a:effectLst/>
                <a:latin typeface="Arial" panose="020B0604020202020204" pitchFamily="34" charset="0"/>
                <a:cs typeface="Arial" panose="020B0604020202020204" pitchFamily="34" charset="0"/>
              </a:rPr>
              <a:t>Box 2:</a:t>
            </a:r>
            <a:br>
              <a:rPr lang="en-IN" sz="2400" dirty="0">
                <a:latin typeface="Arial" panose="020B0604020202020204" pitchFamily="34" charset="0"/>
                <a:cs typeface="Arial" panose="020B0604020202020204" pitchFamily="34" charset="0"/>
              </a:rPr>
            </a:br>
            <a:r>
              <a:rPr lang="en-IN" sz="2400" b="0" i="0" dirty="0">
                <a:solidFill>
                  <a:srgbClr val="505050"/>
                </a:solidFill>
                <a:effectLst/>
                <a:highlight>
                  <a:srgbClr val="FFFF00"/>
                </a:highlight>
                <a:latin typeface="Arial" panose="020B0604020202020204" pitchFamily="34" charset="0"/>
                <a:cs typeface="Arial" panose="020B0604020202020204" pitchFamily="34" charset="0"/>
              </a:rPr>
              <a:t>Azure Databricks is a big analysis service for machine learning</a:t>
            </a:r>
            <a:r>
              <a:rPr lang="en-IN" sz="2400" b="0" i="0" dirty="0">
                <a:solidFill>
                  <a:srgbClr val="505050"/>
                </a:solidFill>
                <a:effectLst/>
                <a:latin typeface="Arial" panose="020B0604020202020204" pitchFamily="34" charset="0"/>
                <a:cs typeface="Arial" panose="020B0604020202020204" pitchFamily="34" charset="0"/>
              </a:rPr>
              <a:t>.</a:t>
            </a:r>
            <a:br>
              <a:rPr lang="en-IN" sz="2400" dirty="0">
                <a:latin typeface="Arial" panose="020B0604020202020204" pitchFamily="34" charset="0"/>
                <a:cs typeface="Arial" panose="020B0604020202020204" pitchFamily="34" charset="0"/>
              </a:rPr>
            </a:br>
            <a:r>
              <a:rPr lang="en-IN" sz="2400" b="0" i="0" dirty="0">
                <a:solidFill>
                  <a:srgbClr val="505050"/>
                </a:solidFill>
                <a:effectLst/>
                <a:latin typeface="Arial" panose="020B0604020202020204" pitchFamily="34" charset="0"/>
                <a:cs typeface="Arial" panose="020B0604020202020204" pitchFamily="34" charset="0"/>
              </a:rPr>
              <a:t>Azure Databricks is an Apache Spark-based analytics platform. The platform consists of several components including </a:t>
            </a:r>
            <a:r>
              <a:rPr lang="he-IL" sz="2400" b="0" i="0" dirty="0">
                <a:solidFill>
                  <a:srgbClr val="505050"/>
                </a:solidFill>
                <a:effectLst/>
                <a:latin typeface="Arial" panose="020B0604020202020204" pitchFamily="34" charset="0"/>
                <a:cs typeface="Arial" panose="020B0604020202020204" pitchFamily="34" charset="0"/>
              </a:rPr>
              <a:t>ג€˜</a:t>
            </a:r>
            <a:r>
              <a:rPr lang="en-IN" sz="2400" b="0" i="0" dirty="0" err="1">
                <a:solidFill>
                  <a:srgbClr val="505050"/>
                </a:solidFill>
                <a:effectLst/>
                <a:latin typeface="Arial" panose="020B0604020202020204" pitchFamily="34" charset="0"/>
                <a:cs typeface="Arial" panose="020B0604020202020204" pitchFamily="34" charset="0"/>
              </a:rPr>
              <a:t>MLib</a:t>
            </a:r>
            <a:r>
              <a:rPr lang="he-IL" sz="2400" b="0" i="0" dirty="0">
                <a:solidFill>
                  <a:srgbClr val="505050"/>
                </a:solidFill>
                <a:effectLst/>
                <a:latin typeface="Arial" panose="020B0604020202020204" pitchFamily="34" charset="0"/>
                <a:cs typeface="Arial" panose="020B0604020202020204" pitchFamily="34" charset="0"/>
              </a:rPr>
              <a:t>ג€™. </a:t>
            </a:r>
            <a:r>
              <a:rPr lang="en-IN" sz="2400" b="0" i="0" dirty="0" err="1">
                <a:solidFill>
                  <a:srgbClr val="505050"/>
                </a:solidFill>
                <a:effectLst/>
                <a:latin typeface="Arial" panose="020B0604020202020204" pitchFamily="34" charset="0"/>
                <a:cs typeface="Arial" panose="020B0604020202020204" pitchFamily="34" charset="0"/>
              </a:rPr>
              <a:t>Mlib</a:t>
            </a:r>
            <a:r>
              <a:rPr lang="en-IN" sz="2400" b="0" i="0" dirty="0">
                <a:solidFill>
                  <a:srgbClr val="505050"/>
                </a:solidFill>
                <a:effectLst/>
                <a:latin typeface="Arial" panose="020B0604020202020204" pitchFamily="34" charset="0"/>
                <a:cs typeface="Arial" panose="020B0604020202020204" pitchFamily="34" charset="0"/>
              </a:rPr>
              <a:t> is a Machine Learning library consisting of common learning algorithms and utilities, including classification, regression, clustering, collaborative filtering, dimensionality reduction, as well as underlying optimization primitives.</a:t>
            </a:r>
            <a:br>
              <a:rPr lang="en-IN" sz="2400" dirty="0">
                <a:latin typeface="Arial" panose="020B0604020202020204" pitchFamily="34" charset="0"/>
                <a:cs typeface="Arial" panose="020B0604020202020204" pitchFamily="34" charset="0"/>
              </a:rPr>
            </a:br>
            <a:r>
              <a:rPr lang="en-IN" sz="2400" b="0" i="0" dirty="0">
                <a:solidFill>
                  <a:srgbClr val="505050"/>
                </a:solidFill>
                <a:effectLst/>
                <a:latin typeface="Arial" panose="020B0604020202020204" pitchFamily="34" charset="0"/>
                <a:cs typeface="Arial" panose="020B0604020202020204" pitchFamily="34" charset="0"/>
              </a:rPr>
              <a:t>Box 3:</a:t>
            </a:r>
            <a:br>
              <a:rPr lang="en-IN" sz="2400" dirty="0">
                <a:latin typeface="Arial" panose="020B0604020202020204" pitchFamily="34" charset="0"/>
                <a:cs typeface="Arial" panose="020B0604020202020204" pitchFamily="34" charset="0"/>
              </a:rPr>
            </a:br>
            <a:r>
              <a:rPr lang="en-IN" sz="2400" b="0" i="0" dirty="0">
                <a:solidFill>
                  <a:srgbClr val="505050"/>
                </a:solidFill>
                <a:effectLst/>
                <a:highlight>
                  <a:srgbClr val="FFFF00"/>
                </a:highlight>
                <a:latin typeface="Arial" panose="020B0604020202020204" pitchFamily="34" charset="0"/>
                <a:cs typeface="Arial" panose="020B0604020202020204" pitchFamily="34" charset="0"/>
              </a:rPr>
              <a:t>Azure Application Insights detects and diagnoses anomalies in web apps</a:t>
            </a:r>
            <a:r>
              <a:rPr lang="en-IN" sz="2400" b="0" i="0" dirty="0">
                <a:solidFill>
                  <a:srgbClr val="505050"/>
                </a:solidFill>
                <a:effectLst/>
                <a:latin typeface="Arial" panose="020B0604020202020204" pitchFamily="34" charset="0"/>
                <a:cs typeface="Arial" panose="020B0604020202020204" pitchFamily="34" charset="0"/>
              </a:rPr>
              <a:t>.</a:t>
            </a:r>
            <a:br>
              <a:rPr lang="en-IN" sz="2400" dirty="0">
                <a:latin typeface="Arial" panose="020B0604020202020204" pitchFamily="34" charset="0"/>
                <a:cs typeface="Arial" panose="020B0604020202020204" pitchFamily="34" charset="0"/>
              </a:rPr>
            </a:br>
            <a:r>
              <a:rPr lang="en-IN" sz="2400" b="0" i="0" dirty="0">
                <a:solidFill>
                  <a:srgbClr val="505050"/>
                </a:solidFill>
                <a:effectLst/>
                <a:latin typeface="Arial" panose="020B0604020202020204" pitchFamily="34" charset="0"/>
                <a:cs typeface="Arial" panose="020B0604020202020204" pitchFamily="34" charset="0"/>
              </a:rPr>
              <a:t>Application Insights, a feature of Azure Monitor, is an extensible Application Performance Management (APM) service for developers and DevOps professionals. Use it to monitor your live applications. It will automatically detect performance anomalies, and includes powerful analytics tools to help you diagnose issues and to understand what users actually do with your app.</a:t>
            </a:r>
            <a:br>
              <a:rPr lang="en-IN" sz="2400" dirty="0">
                <a:latin typeface="Arial" panose="020B0604020202020204" pitchFamily="34" charset="0"/>
                <a:cs typeface="Arial" panose="020B0604020202020204" pitchFamily="34" charset="0"/>
              </a:rPr>
            </a:br>
            <a:r>
              <a:rPr lang="en-IN" sz="2400" b="0" i="0" dirty="0">
                <a:solidFill>
                  <a:srgbClr val="505050"/>
                </a:solidFill>
                <a:effectLst/>
                <a:latin typeface="Arial" panose="020B0604020202020204" pitchFamily="34" charset="0"/>
                <a:cs typeface="Arial" panose="020B0604020202020204" pitchFamily="34" charset="0"/>
              </a:rPr>
              <a:t>Box 4</a:t>
            </a:r>
            <a:r>
              <a:rPr lang="en-IN" sz="2400" b="0" i="0" dirty="0">
                <a:solidFill>
                  <a:srgbClr val="505050"/>
                </a:solidFill>
                <a:effectLst/>
                <a:highlight>
                  <a:srgbClr val="FFFF00"/>
                </a:highlight>
                <a:latin typeface="Arial" panose="020B0604020202020204" pitchFamily="34" charset="0"/>
                <a:cs typeface="Arial" panose="020B0604020202020204" pitchFamily="34" charset="0"/>
              </a:rPr>
              <a:t>: Azure App Service hosts web apps.</a:t>
            </a:r>
            <a:br>
              <a:rPr lang="en-IN" sz="2400" dirty="0">
                <a:highlight>
                  <a:srgbClr val="FFFF00"/>
                </a:highlight>
                <a:latin typeface="Arial" panose="020B0604020202020204" pitchFamily="34" charset="0"/>
                <a:cs typeface="Arial" panose="020B0604020202020204" pitchFamily="34" charset="0"/>
              </a:rPr>
            </a:br>
            <a:r>
              <a:rPr lang="en-IN" sz="2400" b="0" i="0" dirty="0">
                <a:solidFill>
                  <a:srgbClr val="505050"/>
                </a:solidFill>
                <a:effectLst/>
                <a:latin typeface="Arial" panose="020B0604020202020204" pitchFamily="34" charset="0"/>
                <a:cs typeface="Arial" panose="020B0604020202020204" pitchFamily="34" charset="0"/>
              </a:rPr>
              <a:t>Azure App Service is an HTTP-based service for hosting web applications, REST APIs, and mobile back ends. You can develop in your </a:t>
            </a:r>
            <a:r>
              <a:rPr lang="en-IN" sz="2400" b="0" i="0" dirty="0" err="1">
                <a:solidFill>
                  <a:srgbClr val="505050"/>
                </a:solidFill>
                <a:effectLst/>
                <a:latin typeface="Arial" panose="020B0604020202020204" pitchFamily="34" charset="0"/>
                <a:cs typeface="Arial" panose="020B0604020202020204" pitchFamily="34" charset="0"/>
              </a:rPr>
              <a:t>favorite</a:t>
            </a:r>
            <a:r>
              <a:rPr lang="en-IN" sz="2400" b="0" i="0" dirty="0">
                <a:solidFill>
                  <a:srgbClr val="505050"/>
                </a:solidFill>
                <a:effectLst/>
                <a:latin typeface="Arial" panose="020B0604020202020204" pitchFamily="34" charset="0"/>
                <a:cs typeface="Arial" panose="020B0604020202020204" pitchFamily="34" charset="0"/>
              </a:rPr>
              <a:t> language, be it .NET, .NET Core, Java, Ruby, Node.js, PHP, or Python. Applications run and scale with ease on both Windows and Linux</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1750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1445-74A3-43CE-B120-83C6EB1F693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FD3E6BD-DEA9-4532-BE84-6DFB61666DC5}"/>
              </a:ext>
            </a:extLst>
          </p:cNvPr>
          <p:cNvSpPr>
            <a:spLocks noGrp="1"/>
          </p:cNvSpPr>
          <p:nvPr>
            <p:ph idx="1"/>
          </p:nvPr>
        </p:nvSpPr>
        <p:spPr/>
        <p:txBody>
          <a:bodyPr/>
          <a:lstStyle/>
          <a:p>
            <a:endParaRPr lang="en-IN" dirty="0"/>
          </a:p>
        </p:txBody>
      </p:sp>
      <p:pic>
        <p:nvPicPr>
          <p:cNvPr id="13314" name="Picture 2">
            <a:extLst>
              <a:ext uri="{FF2B5EF4-FFF2-40B4-BE49-F238E27FC236}">
                <a16:creationId xmlns:a16="http://schemas.microsoft.com/office/drawing/2014/main" id="{DD14BF0A-08BB-4370-B8AE-D1735D4A9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509588"/>
            <a:ext cx="9982200" cy="583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8884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28FA9-D19D-429D-A6EA-3EBBE826706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0CF0491-A644-4A04-8D89-15B2DEDD472F}"/>
              </a:ext>
            </a:extLst>
          </p:cNvPr>
          <p:cNvPicPr>
            <a:picLocks noGrp="1" noChangeAspect="1"/>
          </p:cNvPicPr>
          <p:nvPr>
            <p:ph idx="1"/>
          </p:nvPr>
        </p:nvPicPr>
        <p:blipFill>
          <a:blip r:embed="rId2"/>
          <a:stretch>
            <a:fillRect/>
          </a:stretch>
        </p:blipFill>
        <p:spPr>
          <a:xfrm>
            <a:off x="189186" y="1893490"/>
            <a:ext cx="10716610" cy="3071019"/>
          </a:xfrm>
          <a:prstGeom prst="rect">
            <a:avLst/>
          </a:prstGeom>
        </p:spPr>
      </p:pic>
    </p:spTree>
    <p:extLst>
      <p:ext uri="{BB962C8B-B14F-4D97-AF65-F5344CB8AC3E}">
        <p14:creationId xmlns:p14="http://schemas.microsoft.com/office/powerpoint/2010/main" val="20475815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26C69F-1460-4B9D-8869-A506E304A804}"/>
              </a:ext>
            </a:extLst>
          </p:cNvPr>
          <p:cNvSpPr>
            <a:spLocks noGrp="1"/>
          </p:cNvSpPr>
          <p:nvPr>
            <p:ph idx="1"/>
          </p:nvPr>
        </p:nvSpPr>
        <p:spPr>
          <a:xfrm>
            <a:off x="255931" y="3314641"/>
            <a:ext cx="11849930" cy="3016320"/>
          </a:xfrm>
        </p:spPr>
        <p:txBody>
          <a:bodyPr>
            <a:normAutofit fontScale="92500" lnSpcReduction="20000"/>
          </a:bodyPr>
          <a:lstStyle/>
          <a:p>
            <a:r>
              <a:rPr lang="en-US" b="0" i="0" dirty="0">
                <a:solidFill>
                  <a:srgbClr val="505050"/>
                </a:solidFill>
                <a:effectLst/>
                <a:latin typeface="Roboto Condensed" panose="02000000000000000000" pitchFamily="2" charset="0"/>
              </a:rPr>
              <a:t>DevTest Labs creates labs consisting of pre-configured bases or Azure Resource Manager templates.</a:t>
            </a:r>
            <a:br>
              <a:rPr lang="en-US" dirty="0"/>
            </a:br>
            <a:r>
              <a:rPr lang="en-US" b="0" i="0" dirty="0">
                <a:solidFill>
                  <a:srgbClr val="505050"/>
                </a:solidFill>
                <a:effectLst/>
                <a:latin typeface="Roboto Condensed" panose="02000000000000000000" pitchFamily="2" charset="0"/>
              </a:rPr>
              <a:t>By using DevTest Labs, you can test the latest versions of your applications by doing the following tasks:</a:t>
            </a:r>
            <a:br>
              <a:rPr lang="en-US" dirty="0"/>
            </a:br>
            <a:r>
              <a:rPr lang="en-US" b="0" i="0" dirty="0">
                <a:solidFill>
                  <a:srgbClr val="505050"/>
                </a:solidFill>
                <a:effectLst/>
                <a:latin typeface="Roboto Condensed" panose="02000000000000000000" pitchFamily="2" charset="0"/>
              </a:rPr>
              <a:t>✑ Quickly provision Windows and Linux environments by using reusable templates and artifacts.</a:t>
            </a:r>
            <a:br>
              <a:rPr lang="en-US" dirty="0"/>
            </a:br>
            <a:r>
              <a:rPr lang="en-US" b="0" i="0" dirty="0">
                <a:solidFill>
                  <a:srgbClr val="505050"/>
                </a:solidFill>
                <a:effectLst/>
                <a:latin typeface="Roboto Condensed" panose="02000000000000000000" pitchFamily="2" charset="0"/>
              </a:rPr>
              <a:t>✑ Easily integrate your deployment pipeline with DevTest Labs to provision on-demand environments.</a:t>
            </a:r>
            <a:br>
              <a:rPr lang="en-US" dirty="0"/>
            </a:br>
            <a:r>
              <a:rPr lang="en-US" b="0" i="0" dirty="0">
                <a:solidFill>
                  <a:srgbClr val="505050"/>
                </a:solidFill>
                <a:effectLst/>
                <a:latin typeface="Roboto Condensed" panose="02000000000000000000" pitchFamily="2" charset="0"/>
              </a:rPr>
              <a:t>✑ Scale up your load testing by provisioning multiple test agents and create pre-provisioned environments for training and demos.</a:t>
            </a:r>
            <a:endParaRPr lang="en-IN" dirty="0"/>
          </a:p>
        </p:txBody>
      </p:sp>
      <p:sp>
        <p:nvSpPr>
          <p:cNvPr id="5" name="TextBox 4">
            <a:extLst>
              <a:ext uri="{FF2B5EF4-FFF2-40B4-BE49-F238E27FC236}">
                <a16:creationId xmlns:a16="http://schemas.microsoft.com/office/drawing/2014/main" id="{7DF7BDD8-AB39-41F8-8FBA-2E0600E3340A}"/>
              </a:ext>
            </a:extLst>
          </p:cNvPr>
          <p:cNvSpPr txBox="1"/>
          <p:nvPr/>
        </p:nvSpPr>
        <p:spPr>
          <a:xfrm>
            <a:off x="255931" y="117465"/>
            <a:ext cx="11591511" cy="2862322"/>
          </a:xfrm>
          <a:prstGeom prst="rect">
            <a:avLst/>
          </a:prstGeom>
          <a:noFill/>
        </p:spPr>
        <p:txBody>
          <a:bodyPr wrap="square">
            <a:spAutoFit/>
          </a:bodyPr>
          <a:lstStyle/>
          <a:p>
            <a:r>
              <a:rPr lang="en-US" dirty="0"/>
              <a:t>A team of developers at your company plans to deploy, and then remove, 50 customized virtual machines each week. Thirty of the virtual machines run Windows</a:t>
            </a:r>
          </a:p>
          <a:p>
            <a:r>
              <a:rPr lang="en-US" dirty="0"/>
              <a:t>Server 2016 and 20 of the virtual machines run Ubuntu Linux.</a:t>
            </a:r>
          </a:p>
          <a:p>
            <a:r>
              <a:rPr lang="en-US" dirty="0"/>
              <a:t>You need to recommend which Azure service will minimize the administrative effort required to deploy and remove the virtual machines.</a:t>
            </a:r>
          </a:p>
          <a:p>
            <a:r>
              <a:rPr lang="en-US" dirty="0"/>
              <a:t>What should you recommend?</a:t>
            </a:r>
          </a:p>
          <a:p>
            <a:r>
              <a:rPr lang="en-US" dirty="0"/>
              <a:t>A. Azure Reserved Virtual Machines (VM) Instances</a:t>
            </a:r>
          </a:p>
          <a:p>
            <a:r>
              <a:rPr lang="en-US" dirty="0"/>
              <a:t>B. Azure virtual machine scale sets</a:t>
            </a:r>
          </a:p>
          <a:p>
            <a:r>
              <a:rPr lang="en-US" dirty="0">
                <a:highlight>
                  <a:srgbClr val="FFFF00"/>
                </a:highlight>
              </a:rPr>
              <a:t>C. Azure DevTest Labs</a:t>
            </a:r>
          </a:p>
          <a:p>
            <a:r>
              <a:rPr lang="en-US" dirty="0"/>
              <a:t>D. Microsoft Managed Desktop</a:t>
            </a:r>
            <a:endParaRPr lang="en-IN" dirty="0"/>
          </a:p>
        </p:txBody>
      </p:sp>
    </p:spTree>
    <p:extLst>
      <p:ext uri="{BB962C8B-B14F-4D97-AF65-F5344CB8AC3E}">
        <p14:creationId xmlns:p14="http://schemas.microsoft.com/office/powerpoint/2010/main" val="35632678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0BE9-A247-4F21-A1F1-C2D1A07934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F2EC67-B196-48FB-9DE7-0D2C1D29C70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2D8E3AA-A7AB-4FDD-8436-9B9AC43BB774}"/>
              </a:ext>
            </a:extLst>
          </p:cNvPr>
          <p:cNvPicPr>
            <a:picLocks noChangeAspect="1"/>
          </p:cNvPicPr>
          <p:nvPr/>
        </p:nvPicPr>
        <p:blipFill>
          <a:blip r:embed="rId2"/>
          <a:stretch>
            <a:fillRect/>
          </a:stretch>
        </p:blipFill>
        <p:spPr>
          <a:xfrm>
            <a:off x="1229964" y="1103244"/>
            <a:ext cx="9488560" cy="4043155"/>
          </a:xfrm>
          <a:prstGeom prst="rect">
            <a:avLst/>
          </a:prstGeom>
        </p:spPr>
      </p:pic>
    </p:spTree>
    <p:extLst>
      <p:ext uri="{BB962C8B-B14F-4D97-AF65-F5344CB8AC3E}">
        <p14:creationId xmlns:p14="http://schemas.microsoft.com/office/powerpoint/2010/main" val="6582750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7692A3-9985-4F06-A4A3-548F9BD4B563}"/>
              </a:ext>
            </a:extLst>
          </p:cNvPr>
          <p:cNvSpPr>
            <a:spLocks noGrp="1"/>
          </p:cNvSpPr>
          <p:nvPr>
            <p:ph idx="1"/>
          </p:nvPr>
        </p:nvSpPr>
        <p:spPr>
          <a:xfrm>
            <a:off x="219075" y="3140765"/>
            <a:ext cx="11618843" cy="3322771"/>
          </a:xfrm>
        </p:spPr>
        <p:txBody>
          <a:bodyPr>
            <a:normAutofit lnSpcReduction="10000"/>
          </a:bodyPr>
          <a:lstStyle/>
          <a:p>
            <a:r>
              <a:rPr lang="en-US" b="0" i="0" dirty="0">
                <a:solidFill>
                  <a:srgbClr val="505050"/>
                </a:solidFill>
                <a:effectLst/>
                <a:latin typeface="Roboto Condensed" panose="02000000000000000000" pitchFamily="2" charset="0"/>
              </a:rPr>
              <a:t>In the Azure virtual machines page in the Azure portal, there is a named Maintenance Status. </a:t>
            </a:r>
            <a:r>
              <a:rPr lang="en-US" b="0" i="0" dirty="0">
                <a:solidFill>
                  <a:srgbClr val="505050"/>
                </a:solidFill>
                <a:effectLst/>
                <a:highlight>
                  <a:srgbClr val="FFFF00"/>
                </a:highlight>
                <a:latin typeface="Roboto Condensed" panose="02000000000000000000" pitchFamily="2" charset="0"/>
              </a:rPr>
              <a:t>This column will display service issues that could affect your virtual machine.</a:t>
            </a:r>
            <a:r>
              <a:rPr lang="en-US" b="0" i="0" dirty="0">
                <a:solidFill>
                  <a:srgbClr val="505050"/>
                </a:solidFill>
                <a:effectLst/>
                <a:latin typeface="Roboto Condensed" panose="02000000000000000000" pitchFamily="2" charset="0"/>
              </a:rPr>
              <a:t> A service failure is rare but host server maintenance that could affect your virtual machines is more common.</a:t>
            </a:r>
            <a:br>
              <a:rPr lang="en-US" dirty="0"/>
            </a:br>
            <a:r>
              <a:rPr lang="en-US" b="0" i="0" dirty="0">
                <a:solidFill>
                  <a:srgbClr val="505050"/>
                </a:solidFill>
                <a:effectLst/>
                <a:latin typeface="Roboto Condensed" panose="02000000000000000000" pitchFamily="2" charset="0"/>
              </a:rPr>
              <a:t>Azure periodically updates its platform to improve the reliability, performance, and security of the host infrastructure for virtual machines. The purpose of these updates ranges from patching software components in the hosting environment to upgrading networking components or decommissioning hardware</a:t>
            </a:r>
            <a:endParaRPr lang="en-IN" dirty="0"/>
          </a:p>
        </p:txBody>
      </p:sp>
      <p:sp>
        <p:nvSpPr>
          <p:cNvPr id="5" name="TextBox 4">
            <a:extLst>
              <a:ext uri="{FF2B5EF4-FFF2-40B4-BE49-F238E27FC236}">
                <a16:creationId xmlns:a16="http://schemas.microsoft.com/office/drawing/2014/main" id="{81F26054-6F41-43E0-9212-68461A77CBDF}"/>
              </a:ext>
            </a:extLst>
          </p:cNvPr>
          <p:cNvSpPr txBox="1"/>
          <p:nvPr/>
        </p:nvSpPr>
        <p:spPr>
          <a:xfrm>
            <a:off x="703194" y="394464"/>
            <a:ext cx="10650606" cy="2308324"/>
          </a:xfrm>
          <a:prstGeom prst="rect">
            <a:avLst/>
          </a:prstGeom>
          <a:noFill/>
        </p:spPr>
        <p:txBody>
          <a:bodyPr wrap="square">
            <a:spAutoFit/>
          </a:bodyPr>
          <a:lstStyle/>
          <a:p>
            <a:pPr algn="l"/>
            <a:r>
              <a:rPr lang="en-US" b="0" i="0" dirty="0">
                <a:solidFill>
                  <a:srgbClr val="505050"/>
                </a:solidFill>
                <a:effectLst/>
                <a:latin typeface="Roboto Condensed" panose="02000000000000000000" pitchFamily="2" charset="0"/>
              </a:rPr>
              <a:t>You have a virtual machine named VM1 that runs Windows Server 2016. VM1 is in the East US Azure region.</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Which Azure service should you use from the Azure portal to view service failure notifications that can affect the availability of VM1?</a:t>
            </a:r>
            <a:br>
              <a:rPr lang="en-US" b="0" i="0" dirty="0">
                <a:solidFill>
                  <a:srgbClr val="505050"/>
                </a:solidFill>
                <a:effectLst/>
                <a:latin typeface="Roboto Condensed" panose="02000000000000000000" pitchFamily="2" charset="0"/>
              </a:rPr>
            </a:br>
            <a:endParaRPr lang="en-US"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latin typeface="Roboto Condensed" panose="02000000000000000000" pitchFamily="2" charset="0"/>
              </a:rPr>
              <a:t>A. Azure Service Fabric</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B. Azure Monitor</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C. </a:t>
            </a:r>
            <a:r>
              <a:rPr lang="en-US" b="0" i="0" dirty="0">
                <a:solidFill>
                  <a:srgbClr val="505050"/>
                </a:solidFill>
                <a:effectLst/>
                <a:highlight>
                  <a:srgbClr val="FFFF00"/>
                </a:highlight>
                <a:latin typeface="Roboto Condensed" panose="02000000000000000000" pitchFamily="2" charset="0"/>
              </a:rPr>
              <a:t>Azure virtual machines</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D. Azure Advisor</a:t>
            </a:r>
          </a:p>
        </p:txBody>
      </p:sp>
    </p:spTree>
    <p:extLst>
      <p:ext uri="{BB962C8B-B14F-4D97-AF65-F5344CB8AC3E}">
        <p14:creationId xmlns:p14="http://schemas.microsoft.com/office/powerpoint/2010/main" val="32999195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ECC76-30B8-42F6-AEEE-5285815C9083}"/>
              </a:ext>
            </a:extLst>
          </p:cNvPr>
          <p:cNvSpPr>
            <a:spLocks noGrp="1"/>
          </p:cNvSpPr>
          <p:nvPr>
            <p:ph idx="1"/>
          </p:nvPr>
        </p:nvSpPr>
        <p:spPr>
          <a:xfrm>
            <a:off x="838200" y="3210339"/>
            <a:ext cx="10515600" cy="2966624"/>
          </a:xfrm>
        </p:spPr>
        <p:txBody>
          <a:bodyPr/>
          <a:lstStyle/>
          <a:p>
            <a:r>
              <a:rPr lang="en-US" b="0" i="0" dirty="0">
                <a:solidFill>
                  <a:srgbClr val="505050"/>
                </a:solidFill>
                <a:effectLst/>
                <a:latin typeface="Roboto Condensed" panose="02000000000000000000" pitchFamily="2" charset="0"/>
              </a:rPr>
              <a:t>A PowerShell script is a file that contains PowerShell cmdlets and code. A PowerShell script needs to be run in PowerShell.</a:t>
            </a:r>
            <a:br>
              <a:rPr lang="en-US" dirty="0"/>
            </a:br>
            <a:r>
              <a:rPr lang="en-US" b="0" i="0" dirty="0">
                <a:solidFill>
                  <a:srgbClr val="505050"/>
                </a:solidFill>
                <a:effectLst/>
                <a:latin typeface="Roboto Condensed" panose="02000000000000000000" pitchFamily="2" charset="0"/>
              </a:rPr>
              <a:t>PowerShell can now be installed on Linux. However, the question states that the computer has Azure CLI tools, not PowerShell installed. Therefore, this solution does not meet the goal</a:t>
            </a:r>
            <a:endParaRPr lang="en-IN" dirty="0"/>
          </a:p>
        </p:txBody>
      </p:sp>
      <p:sp>
        <p:nvSpPr>
          <p:cNvPr id="5" name="TextBox 4">
            <a:extLst>
              <a:ext uri="{FF2B5EF4-FFF2-40B4-BE49-F238E27FC236}">
                <a16:creationId xmlns:a16="http://schemas.microsoft.com/office/drawing/2014/main" id="{BF129185-954D-400D-BEA3-56BE10B18735}"/>
              </a:ext>
            </a:extLst>
          </p:cNvPr>
          <p:cNvSpPr txBox="1"/>
          <p:nvPr/>
        </p:nvSpPr>
        <p:spPr>
          <a:xfrm>
            <a:off x="1269723" y="348017"/>
            <a:ext cx="10084077" cy="2031325"/>
          </a:xfrm>
          <a:prstGeom prst="rect">
            <a:avLst/>
          </a:prstGeom>
          <a:noFill/>
        </p:spPr>
        <p:txBody>
          <a:bodyPr wrap="square">
            <a:spAutoFit/>
          </a:bodyPr>
          <a:lstStyle/>
          <a:p>
            <a:pPr algn="l"/>
            <a:r>
              <a:rPr lang="en-US" b="0" i="0" dirty="0">
                <a:solidFill>
                  <a:srgbClr val="505050"/>
                </a:solidFill>
                <a:effectLst/>
                <a:latin typeface="Roboto Condensed" panose="02000000000000000000" pitchFamily="2" charset="0"/>
              </a:rPr>
              <a:t>An Azure administrator plans to run a PowerShell script that creates Azure resources.</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You need to recommend which computer configuration to use to run the script.</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Solution: Run the script from a computer that runs Linux and has the Azure CLI tools installed.</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Does this meet the goal?</a:t>
            </a:r>
            <a:br>
              <a:rPr lang="en-US" b="0" i="0" dirty="0">
                <a:solidFill>
                  <a:srgbClr val="505050"/>
                </a:solidFill>
                <a:effectLst/>
                <a:latin typeface="Roboto Condensed" panose="02000000000000000000" pitchFamily="2" charset="0"/>
              </a:rPr>
            </a:br>
            <a:endParaRPr lang="en-US"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latin typeface="Roboto Condensed" panose="02000000000000000000" pitchFamily="2" charset="0"/>
              </a:rPr>
              <a:t>A. Yes</a:t>
            </a:r>
          </a:p>
          <a:p>
            <a:pPr algn="l">
              <a:buFont typeface="Arial" panose="020B0604020202020204" pitchFamily="34" charset="0"/>
              <a:buChar char="•"/>
            </a:pPr>
            <a:r>
              <a:rPr lang="en-US" b="0" i="0" dirty="0">
                <a:solidFill>
                  <a:srgbClr val="505050"/>
                </a:solidFill>
                <a:effectLst/>
                <a:highlight>
                  <a:srgbClr val="FFFF00"/>
                </a:highlight>
                <a:latin typeface="Roboto Condensed" panose="02000000000000000000" pitchFamily="2" charset="0"/>
              </a:rPr>
              <a:t>B. No</a:t>
            </a:r>
          </a:p>
        </p:txBody>
      </p:sp>
    </p:spTree>
    <p:extLst>
      <p:ext uri="{BB962C8B-B14F-4D97-AF65-F5344CB8AC3E}">
        <p14:creationId xmlns:p14="http://schemas.microsoft.com/office/powerpoint/2010/main" val="13880380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A085E0-A9DF-496A-9161-83F76412BFCE}"/>
              </a:ext>
            </a:extLst>
          </p:cNvPr>
          <p:cNvSpPr>
            <a:spLocks noGrp="1"/>
          </p:cNvSpPr>
          <p:nvPr>
            <p:ph idx="1"/>
          </p:nvPr>
        </p:nvSpPr>
        <p:spPr>
          <a:xfrm>
            <a:off x="556591" y="3568147"/>
            <a:ext cx="10797209" cy="2608815"/>
          </a:xfrm>
        </p:spPr>
        <p:txBody>
          <a:bodyPr>
            <a:normAutofit fontScale="92500" lnSpcReduction="20000"/>
          </a:bodyPr>
          <a:lstStyle/>
          <a:p>
            <a:r>
              <a:rPr lang="en-US" b="0" i="0" dirty="0">
                <a:solidFill>
                  <a:srgbClr val="505050"/>
                </a:solidFill>
                <a:effectLst/>
                <a:latin typeface="Roboto Condensed" panose="02000000000000000000" pitchFamily="2" charset="0"/>
              </a:rPr>
              <a:t>A PowerShell script is a file that contains PowerShell cmdlets and code. A PowerShell script needs to be run in PowerShell.</a:t>
            </a:r>
            <a:br>
              <a:rPr lang="en-US" dirty="0"/>
            </a:br>
            <a:r>
              <a:rPr lang="en-US" b="0" i="0" dirty="0">
                <a:solidFill>
                  <a:srgbClr val="505050"/>
                </a:solidFill>
                <a:effectLst/>
                <a:highlight>
                  <a:srgbClr val="FFFF00"/>
                </a:highlight>
                <a:latin typeface="Roboto Condensed" panose="02000000000000000000" pitchFamily="2" charset="0"/>
              </a:rPr>
              <a:t>With the Azure Cloud Shell, you can run PowerShell cmdlets and scripts in a Web browser. You log in to the Azure Portal and select the Azure Cloud Shell option.</a:t>
            </a:r>
            <a:br>
              <a:rPr lang="en-US" dirty="0">
                <a:highlight>
                  <a:srgbClr val="FFFF00"/>
                </a:highlight>
              </a:rPr>
            </a:br>
            <a:r>
              <a:rPr lang="en-US" b="0" i="0" dirty="0">
                <a:solidFill>
                  <a:srgbClr val="505050"/>
                </a:solidFill>
                <a:effectLst/>
                <a:latin typeface="Roboto Condensed" panose="02000000000000000000" pitchFamily="2" charset="0"/>
              </a:rPr>
              <a:t>This will open a PowerShell session in the Web browser. The Azure Cloud Shell has the necessary Azure PowerShell module installed.</a:t>
            </a:r>
            <a:br>
              <a:rPr lang="en-US" dirty="0"/>
            </a:br>
            <a:r>
              <a:rPr lang="en-US" b="0" i="0" dirty="0">
                <a:solidFill>
                  <a:srgbClr val="505050"/>
                </a:solidFill>
                <a:effectLst/>
                <a:latin typeface="Roboto Condensed" panose="02000000000000000000" pitchFamily="2" charset="0"/>
              </a:rPr>
              <a:t>Note: to run a PowerShell script in the Azure Cloud Shell, you need to change to the directory where the PowerShell script is stored.</a:t>
            </a:r>
            <a:endParaRPr lang="en-IN" dirty="0"/>
          </a:p>
        </p:txBody>
      </p:sp>
      <p:sp>
        <p:nvSpPr>
          <p:cNvPr id="5" name="TextBox 4">
            <a:extLst>
              <a:ext uri="{FF2B5EF4-FFF2-40B4-BE49-F238E27FC236}">
                <a16:creationId xmlns:a16="http://schemas.microsoft.com/office/drawing/2014/main" id="{08E895E9-A3C5-47E9-8271-C474CCEAE63D}"/>
              </a:ext>
            </a:extLst>
          </p:cNvPr>
          <p:cNvSpPr txBox="1"/>
          <p:nvPr/>
        </p:nvSpPr>
        <p:spPr>
          <a:xfrm>
            <a:off x="733010" y="268431"/>
            <a:ext cx="10620789" cy="3046988"/>
          </a:xfrm>
          <a:prstGeom prst="rect">
            <a:avLst/>
          </a:prstGeom>
          <a:noFill/>
        </p:spPr>
        <p:txBody>
          <a:bodyPr wrap="square">
            <a:spAutoFit/>
          </a:bodyPr>
          <a:lstStyle/>
          <a:p>
            <a:pPr algn="l"/>
            <a:r>
              <a:rPr lang="en-US" sz="2400" b="0" i="0" dirty="0">
                <a:solidFill>
                  <a:srgbClr val="505050"/>
                </a:solidFill>
                <a:effectLst/>
                <a:latin typeface="Roboto Condensed" panose="02000000000000000000" pitchFamily="2" charset="0"/>
              </a:rPr>
              <a:t>An Azure administrator plans to run a PowerShell script that creates Azure resources.</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You need to recommend which computer configuration to use to run the script.</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Solution: Run the script from a computer that runs Chrome OS and uses Azure Cloud Shell.</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Does this meet the goal?</a:t>
            </a:r>
            <a:br>
              <a:rPr lang="en-US" sz="2400" b="0" i="0" dirty="0">
                <a:solidFill>
                  <a:srgbClr val="505050"/>
                </a:solidFill>
                <a:effectLst/>
                <a:latin typeface="Roboto Condensed" panose="02000000000000000000" pitchFamily="2" charset="0"/>
              </a:rPr>
            </a:br>
            <a:endParaRPr lang="en-US" sz="2400"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sz="2400" b="0" i="0" dirty="0">
                <a:solidFill>
                  <a:srgbClr val="505050"/>
                </a:solidFill>
                <a:effectLst/>
                <a:latin typeface="Roboto Condensed" panose="02000000000000000000" pitchFamily="2" charset="0"/>
              </a:rPr>
              <a:t>A. </a:t>
            </a:r>
            <a:r>
              <a:rPr lang="en-US" sz="2400" b="0" i="0" dirty="0">
                <a:solidFill>
                  <a:srgbClr val="505050"/>
                </a:solidFill>
                <a:effectLst/>
                <a:highlight>
                  <a:srgbClr val="FFFF00"/>
                </a:highlight>
                <a:latin typeface="Roboto Condensed" panose="02000000000000000000" pitchFamily="2" charset="0"/>
              </a:rPr>
              <a:t>Yes</a:t>
            </a:r>
          </a:p>
          <a:p>
            <a:pPr algn="l">
              <a:buFont typeface="Arial" panose="020B0604020202020204" pitchFamily="34" charset="0"/>
              <a:buChar char="•"/>
            </a:pPr>
            <a:r>
              <a:rPr lang="en-US" sz="2400" b="0" i="0" dirty="0">
                <a:solidFill>
                  <a:srgbClr val="505050"/>
                </a:solidFill>
                <a:effectLst/>
                <a:latin typeface="Roboto Condensed" panose="02000000000000000000" pitchFamily="2" charset="0"/>
              </a:rPr>
              <a:t>B. No</a:t>
            </a:r>
          </a:p>
        </p:txBody>
      </p:sp>
    </p:spTree>
    <p:extLst>
      <p:ext uri="{BB962C8B-B14F-4D97-AF65-F5344CB8AC3E}">
        <p14:creationId xmlns:p14="http://schemas.microsoft.com/office/powerpoint/2010/main" val="26480622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1F651F-A13C-4751-B31D-D21B0B640E62}"/>
              </a:ext>
            </a:extLst>
          </p:cNvPr>
          <p:cNvSpPr>
            <a:spLocks noGrp="1"/>
          </p:cNvSpPr>
          <p:nvPr>
            <p:ph idx="1"/>
          </p:nvPr>
        </p:nvSpPr>
        <p:spPr>
          <a:xfrm>
            <a:off x="0" y="3073400"/>
            <a:ext cx="11917680" cy="3556567"/>
          </a:xfrm>
        </p:spPr>
        <p:txBody>
          <a:bodyPr>
            <a:normAutofit fontScale="92500" lnSpcReduction="10000"/>
          </a:bodyPr>
          <a:lstStyle/>
          <a:p>
            <a:r>
              <a:rPr lang="en-US" sz="1800" b="0" i="0" dirty="0">
                <a:solidFill>
                  <a:srgbClr val="505050"/>
                </a:solidFill>
                <a:effectLst/>
                <a:highlight>
                  <a:srgbClr val="FFFF00"/>
                </a:highlight>
                <a:latin typeface="Arial" panose="020B0604020202020204" pitchFamily="34" charset="0"/>
                <a:cs typeface="Arial" panose="020B0604020202020204" pitchFamily="34" charset="0"/>
              </a:rPr>
              <a:t>Azure Service Health consists of three components: Azure Status, Azure Service Heath and Azure Resource Health</a:t>
            </a:r>
            <a:r>
              <a:rPr lang="en-US" sz="1800" b="0" i="0" dirty="0">
                <a:solidFill>
                  <a:srgbClr val="505050"/>
                </a:solidFill>
                <a:effectLst/>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b="0" i="0" dirty="0">
                <a:solidFill>
                  <a:srgbClr val="505050"/>
                </a:solidFill>
                <a:effectLst/>
                <a:latin typeface="Arial" panose="020B0604020202020204" pitchFamily="34" charset="0"/>
                <a:cs typeface="Arial" panose="020B0604020202020204" pitchFamily="34" charset="0"/>
              </a:rPr>
              <a:t>Azure service health provides a personalized view of the health of the Azure services and regions you're using. This is the best place to look for service impacting communications </a:t>
            </a:r>
            <a:r>
              <a:rPr lang="en-US" sz="1800" b="0" i="0" dirty="0">
                <a:solidFill>
                  <a:srgbClr val="505050"/>
                </a:solidFill>
                <a:effectLst/>
                <a:highlight>
                  <a:srgbClr val="FFFF00"/>
                </a:highlight>
                <a:latin typeface="Arial" panose="020B0604020202020204" pitchFamily="34" charset="0"/>
                <a:cs typeface="Arial" panose="020B0604020202020204" pitchFamily="34" charset="0"/>
              </a:rPr>
              <a:t>about outages, planned maintenance activities, and other health advisories</a:t>
            </a:r>
            <a:r>
              <a:rPr lang="en-US" sz="1800" b="0" i="0" dirty="0">
                <a:solidFill>
                  <a:srgbClr val="505050"/>
                </a:solidFill>
                <a:effectLst/>
                <a:latin typeface="Arial" panose="020B0604020202020204" pitchFamily="34" charset="0"/>
                <a:cs typeface="Arial" panose="020B0604020202020204" pitchFamily="34" charset="0"/>
              </a:rPr>
              <a:t> because the authenticated Azure Service Health experience knows which services and resources you currently use.</a:t>
            </a:r>
          </a:p>
          <a:p>
            <a:br>
              <a:rPr lang="en-US" sz="1800" dirty="0">
                <a:latin typeface="Arial" panose="020B0604020202020204" pitchFamily="34" charset="0"/>
                <a:cs typeface="Arial" panose="020B0604020202020204" pitchFamily="34" charset="0"/>
              </a:rPr>
            </a:br>
            <a:r>
              <a:rPr lang="en-US" sz="1800" b="0" i="0" dirty="0">
                <a:solidFill>
                  <a:srgbClr val="505050"/>
                </a:solidFill>
                <a:effectLst/>
                <a:latin typeface="Arial" panose="020B0604020202020204" pitchFamily="34" charset="0"/>
                <a:cs typeface="Arial" panose="020B0604020202020204" pitchFamily="34" charset="0"/>
              </a:rPr>
              <a:t>Box 2: Yes -</a:t>
            </a:r>
            <a:br>
              <a:rPr lang="en-US" sz="1800" dirty="0">
                <a:latin typeface="Arial" panose="020B0604020202020204" pitchFamily="34" charset="0"/>
                <a:cs typeface="Arial" panose="020B0604020202020204" pitchFamily="34" charset="0"/>
              </a:rPr>
            </a:br>
            <a:r>
              <a:rPr lang="en-US" sz="1800" b="0" i="0" dirty="0">
                <a:solidFill>
                  <a:srgbClr val="505050"/>
                </a:solidFill>
                <a:effectLst/>
                <a:latin typeface="Arial" panose="020B0604020202020204" pitchFamily="34" charset="0"/>
                <a:cs typeface="Arial" panose="020B0604020202020204" pitchFamily="34" charset="0"/>
              </a:rPr>
              <a:t>The best way to use Service Health is </a:t>
            </a:r>
            <a:r>
              <a:rPr lang="en-US" sz="1800" b="0" i="0" dirty="0">
                <a:solidFill>
                  <a:srgbClr val="505050"/>
                </a:solidFill>
                <a:effectLst/>
                <a:highlight>
                  <a:srgbClr val="FFFF00"/>
                </a:highlight>
                <a:latin typeface="Arial" panose="020B0604020202020204" pitchFamily="34" charset="0"/>
                <a:cs typeface="Arial" panose="020B0604020202020204" pitchFamily="34" charset="0"/>
              </a:rPr>
              <a:t>to set up Service Health alerts to notify you </a:t>
            </a:r>
            <a:r>
              <a:rPr lang="en-US" sz="1800" b="0" i="0" dirty="0">
                <a:solidFill>
                  <a:srgbClr val="505050"/>
                </a:solidFill>
                <a:effectLst/>
                <a:latin typeface="Arial" panose="020B0604020202020204" pitchFamily="34" charset="0"/>
                <a:cs typeface="Arial" panose="020B0604020202020204" pitchFamily="34" charset="0"/>
              </a:rPr>
              <a:t>via your preferred communication channels when service issues, planned maintenance, or other changes may affect the Azure services and regions you use.</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b="0" i="0" dirty="0">
                <a:solidFill>
                  <a:srgbClr val="505050"/>
                </a:solidFill>
                <a:effectLst/>
                <a:latin typeface="Arial" panose="020B0604020202020204" pitchFamily="34" charset="0"/>
                <a:cs typeface="Arial" panose="020B0604020202020204" pitchFamily="34" charset="0"/>
              </a:rPr>
              <a:t>Box 3: No -</a:t>
            </a:r>
            <a:br>
              <a:rPr lang="en-US" sz="1800" dirty="0">
                <a:latin typeface="Arial" panose="020B0604020202020204" pitchFamily="34" charset="0"/>
                <a:cs typeface="Arial" panose="020B0604020202020204" pitchFamily="34" charset="0"/>
              </a:rPr>
            </a:br>
            <a:r>
              <a:rPr lang="en-US" sz="1800" b="0" i="0" dirty="0">
                <a:solidFill>
                  <a:srgbClr val="505050"/>
                </a:solidFill>
                <a:effectLst/>
                <a:latin typeface="Arial" panose="020B0604020202020204" pitchFamily="34" charset="0"/>
                <a:cs typeface="Arial" panose="020B0604020202020204" pitchFamily="34" charset="0"/>
              </a:rPr>
              <a:t>You can use Resource Health to view the health of a virtual machine. However, you cannot use Resource Health to prevent a service failure affecting the virtual machine.</a:t>
            </a:r>
            <a:br>
              <a:rPr lang="en-US" sz="1800" dirty="0">
                <a:latin typeface="Arial" panose="020B0604020202020204" pitchFamily="34" charset="0"/>
                <a:cs typeface="Arial" panose="020B0604020202020204" pitchFamily="34" charset="0"/>
              </a:rPr>
            </a:br>
            <a:endParaRPr lang="en-IN" sz="1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0EF75DA-F137-46AB-B829-18C7CD5E364F}"/>
              </a:ext>
            </a:extLst>
          </p:cNvPr>
          <p:cNvPicPr>
            <a:picLocks noChangeAspect="1"/>
          </p:cNvPicPr>
          <p:nvPr/>
        </p:nvPicPr>
        <p:blipFill>
          <a:blip r:embed="rId2"/>
          <a:stretch>
            <a:fillRect/>
          </a:stretch>
        </p:blipFill>
        <p:spPr>
          <a:xfrm>
            <a:off x="445425" y="228033"/>
            <a:ext cx="11144218" cy="2845367"/>
          </a:xfrm>
          <a:prstGeom prst="rect">
            <a:avLst/>
          </a:prstGeom>
        </p:spPr>
      </p:pic>
    </p:spTree>
    <p:extLst>
      <p:ext uri="{BB962C8B-B14F-4D97-AF65-F5344CB8AC3E}">
        <p14:creationId xmlns:p14="http://schemas.microsoft.com/office/powerpoint/2010/main" val="39421609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EF8EF-0AA2-4360-943F-4D152AAFF6B7}"/>
              </a:ext>
            </a:extLst>
          </p:cNvPr>
          <p:cNvPicPr>
            <a:picLocks noChangeAspect="1"/>
          </p:cNvPicPr>
          <p:nvPr/>
        </p:nvPicPr>
        <p:blipFill>
          <a:blip r:embed="rId2"/>
          <a:stretch>
            <a:fillRect/>
          </a:stretch>
        </p:blipFill>
        <p:spPr>
          <a:xfrm>
            <a:off x="838200" y="1027906"/>
            <a:ext cx="10653227" cy="3136416"/>
          </a:xfrm>
          <a:prstGeom prst="rect">
            <a:avLst/>
          </a:prstGeom>
        </p:spPr>
      </p:pic>
      <p:sp>
        <p:nvSpPr>
          <p:cNvPr id="6" name="TextBox 5">
            <a:extLst>
              <a:ext uri="{FF2B5EF4-FFF2-40B4-BE49-F238E27FC236}">
                <a16:creationId xmlns:a16="http://schemas.microsoft.com/office/drawing/2014/main" id="{B3088591-D507-40D0-A67B-C0C552AC1B00}"/>
              </a:ext>
            </a:extLst>
          </p:cNvPr>
          <p:cNvSpPr txBox="1"/>
          <p:nvPr/>
        </p:nvSpPr>
        <p:spPr>
          <a:xfrm>
            <a:off x="536713" y="4768296"/>
            <a:ext cx="11042374" cy="1631216"/>
          </a:xfrm>
          <a:prstGeom prst="rect">
            <a:avLst/>
          </a:prstGeom>
          <a:noFill/>
        </p:spPr>
        <p:txBody>
          <a:bodyPr wrap="square">
            <a:spAutoFit/>
          </a:bodyPr>
          <a:lstStyle/>
          <a:p>
            <a:r>
              <a:rPr lang="en-US" sz="2000" b="0" i="0" dirty="0">
                <a:solidFill>
                  <a:srgbClr val="505050"/>
                </a:solidFill>
                <a:effectLst/>
                <a:highlight>
                  <a:srgbClr val="FFFF00"/>
                </a:highlight>
                <a:latin typeface="Arial" panose="020B0604020202020204" pitchFamily="34" charset="0"/>
                <a:cs typeface="Arial" panose="020B0604020202020204" pitchFamily="34" charset="0"/>
              </a:rPr>
              <a:t>Azure Application Insights </a:t>
            </a:r>
            <a:r>
              <a:rPr lang="en-US" sz="2000" b="0" i="0" dirty="0">
                <a:solidFill>
                  <a:srgbClr val="505050"/>
                </a:solidFill>
                <a:effectLst/>
                <a:latin typeface="Arial" panose="020B0604020202020204" pitchFamily="34" charset="0"/>
                <a:cs typeface="Arial" panose="020B0604020202020204" pitchFamily="34" charset="0"/>
              </a:rPr>
              <a:t>detects and diagnoses anomalies in web apps</a:t>
            </a:r>
          </a:p>
          <a:p>
            <a:r>
              <a:rPr lang="en-US" sz="2000" b="0" i="0" dirty="0">
                <a:solidFill>
                  <a:srgbClr val="505050"/>
                </a:solidFill>
                <a:effectLst/>
                <a:highlight>
                  <a:srgbClr val="FFFF00"/>
                </a:highlight>
                <a:latin typeface="Arial" panose="020B0604020202020204" pitchFamily="34" charset="0"/>
                <a:cs typeface="Arial" panose="020B0604020202020204" pitchFamily="34" charset="0"/>
              </a:rPr>
              <a:t>Azure Advisor </a:t>
            </a:r>
            <a:r>
              <a:rPr lang="en-US" sz="2000" b="0" i="0" dirty="0">
                <a:solidFill>
                  <a:srgbClr val="505050"/>
                </a:solidFill>
                <a:effectLst/>
                <a:latin typeface="Arial" panose="020B0604020202020204" pitchFamily="34" charset="0"/>
                <a:cs typeface="Arial" panose="020B0604020202020204" pitchFamily="34" charset="0"/>
              </a:rPr>
              <a:t>is a personalized cloud consultant 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43792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8A229F-8487-4434-B1F0-A5FFF1E71BC1}"/>
              </a:ext>
            </a:extLst>
          </p:cNvPr>
          <p:cNvSpPr>
            <a:spLocks noGrp="1"/>
          </p:cNvSpPr>
          <p:nvPr>
            <p:ph idx="1"/>
          </p:nvPr>
        </p:nvSpPr>
        <p:spPr>
          <a:xfrm>
            <a:off x="182217" y="3578086"/>
            <a:ext cx="11834191" cy="3279914"/>
          </a:xfrm>
        </p:spPr>
        <p:txBody>
          <a:bodyPr>
            <a:normAutofit fontScale="92500" lnSpcReduction="20000"/>
          </a:bodyPr>
          <a:lstStyle/>
          <a:p>
            <a:r>
              <a:rPr lang="en-US" sz="1600" b="0" i="0" dirty="0">
                <a:solidFill>
                  <a:srgbClr val="505050"/>
                </a:solidFill>
                <a:effectLst/>
                <a:latin typeface="Arial" panose="020B0604020202020204" pitchFamily="34" charset="0"/>
                <a:cs typeface="Arial" panose="020B0604020202020204" pitchFamily="34" charset="0"/>
              </a:rPr>
              <a:t>SQL Server is a relational database service. Azure SQL Database is a managed SQL Server Database in Azure</a:t>
            </a:r>
            <a:br>
              <a:rPr lang="en-US" sz="1600" dirty="0">
                <a:latin typeface="Arial" panose="020B0604020202020204" pitchFamily="34" charset="0"/>
                <a:cs typeface="Arial" panose="020B0604020202020204" pitchFamily="34" charset="0"/>
              </a:rPr>
            </a:br>
            <a:r>
              <a:rPr lang="en-US" sz="1600" b="0" i="0" dirty="0">
                <a:solidFill>
                  <a:srgbClr val="505050"/>
                </a:solidFill>
                <a:effectLst/>
                <a:latin typeface="Arial" panose="020B0604020202020204" pitchFamily="34" charset="0"/>
                <a:cs typeface="Arial" panose="020B0604020202020204" pitchFamily="34" charset="0"/>
              </a:rPr>
              <a:t>Box 2: Azure SQL Synapse Analytics</a:t>
            </a:r>
            <a:br>
              <a:rPr lang="en-US" sz="1600" dirty="0">
                <a:latin typeface="Arial" panose="020B0604020202020204" pitchFamily="34" charset="0"/>
                <a:cs typeface="Arial" panose="020B0604020202020204" pitchFamily="34" charset="0"/>
              </a:rPr>
            </a:br>
            <a:r>
              <a:rPr lang="en-US" sz="1600" b="0" i="0" dirty="0">
                <a:solidFill>
                  <a:srgbClr val="505050"/>
                </a:solidFill>
                <a:effectLst/>
                <a:latin typeface="Arial" panose="020B0604020202020204" pitchFamily="34" charset="0"/>
                <a:cs typeface="Arial" panose="020B0604020202020204" pitchFamily="34" charset="0"/>
              </a:rPr>
              <a:t>Azure SQL Synapse Analytics (previously called Data Warehouse) is a cloud-based Platform-as-a-Service (PaaS) offering from Microsoft. It is a large-scale, distributed, MPP (massively parallel processing) relational database technology</a:t>
            </a:r>
          </a:p>
          <a:p>
            <a:br>
              <a:rPr lang="en-US" sz="1600" dirty="0">
                <a:latin typeface="Arial" panose="020B0604020202020204" pitchFamily="34" charset="0"/>
                <a:cs typeface="Arial" panose="020B0604020202020204" pitchFamily="34" charset="0"/>
              </a:rPr>
            </a:br>
            <a:r>
              <a:rPr lang="en-US" sz="1600" b="0" i="0" dirty="0">
                <a:solidFill>
                  <a:srgbClr val="505050"/>
                </a:solidFill>
                <a:effectLst/>
                <a:latin typeface="Arial" panose="020B0604020202020204" pitchFamily="34" charset="0"/>
                <a:cs typeface="Arial" panose="020B0604020202020204" pitchFamily="34" charset="0"/>
              </a:rPr>
              <a:t>Synapse Analytics is an important component of the Modern Data Warehouse multi-platform architecture. Because Azure SQL Synapse Analytics is an MPP system with a shared-nothing architecture across distributions, it is meant for large-scale analytical workloads which can take advantage of parallelism.</a:t>
            </a:r>
            <a:br>
              <a:rPr lang="en-US" sz="1600" dirty="0">
                <a:latin typeface="Arial" panose="020B0604020202020204" pitchFamily="34" charset="0"/>
                <a:cs typeface="Arial" panose="020B0604020202020204" pitchFamily="34" charset="0"/>
              </a:rPr>
            </a:br>
            <a:r>
              <a:rPr lang="en-US" sz="1600" b="0" i="0" dirty="0">
                <a:solidFill>
                  <a:srgbClr val="505050"/>
                </a:solidFill>
                <a:effectLst/>
                <a:latin typeface="Arial" panose="020B0604020202020204" pitchFamily="34" charset="0"/>
                <a:cs typeface="Arial" panose="020B0604020202020204" pitchFamily="34" charset="0"/>
              </a:rPr>
              <a:t>Box 3: Azure Data Lake Analytics</a:t>
            </a:r>
            <a:br>
              <a:rPr lang="en-US" sz="1600" dirty="0">
                <a:latin typeface="Arial" panose="020B0604020202020204" pitchFamily="34" charset="0"/>
                <a:cs typeface="Arial" panose="020B0604020202020204" pitchFamily="34" charset="0"/>
              </a:rPr>
            </a:br>
            <a:r>
              <a:rPr lang="en-US" sz="1600" b="0" i="0" dirty="0">
                <a:solidFill>
                  <a:srgbClr val="505050"/>
                </a:solidFill>
                <a:effectLst/>
                <a:latin typeface="Arial" panose="020B0604020202020204" pitchFamily="34" charset="0"/>
                <a:cs typeface="Arial" panose="020B0604020202020204" pitchFamily="34" charset="0"/>
              </a:rPr>
              <a:t>You can process big data jobs in seconds with Azure Data Lake Analytics. You can process petabytes of data for diverse workload categories such as </a:t>
            </a:r>
            <a:r>
              <a:rPr lang="en-US" sz="1600" b="0" i="0" dirty="0" err="1">
                <a:solidFill>
                  <a:srgbClr val="505050"/>
                </a:solidFill>
                <a:effectLst/>
                <a:latin typeface="Arial" panose="020B0604020202020204" pitchFamily="34" charset="0"/>
                <a:cs typeface="Arial" panose="020B0604020202020204" pitchFamily="34" charset="0"/>
              </a:rPr>
              <a:t>querying,ETL</a:t>
            </a:r>
            <a:r>
              <a:rPr lang="en-US" sz="1600" b="0" i="0" dirty="0">
                <a:solidFill>
                  <a:srgbClr val="505050"/>
                </a:solidFill>
                <a:effectLst/>
                <a:latin typeface="Arial" panose="020B0604020202020204" pitchFamily="34" charset="0"/>
                <a:cs typeface="Arial" panose="020B0604020202020204" pitchFamily="34" charset="0"/>
              </a:rPr>
              <a:t>, analytics, machine learning, machine translation, image processing and sentiment analysis by leveraging existing libraries written in .NET languages, R </a:t>
            </a:r>
            <a:r>
              <a:rPr lang="en-US" sz="1600" b="0" i="0" dirty="0" err="1">
                <a:solidFill>
                  <a:srgbClr val="505050"/>
                </a:solidFill>
                <a:effectLst/>
                <a:latin typeface="Arial" panose="020B0604020202020204" pitchFamily="34" charset="0"/>
                <a:cs typeface="Arial" panose="020B0604020202020204" pitchFamily="34" charset="0"/>
              </a:rPr>
              <a:t>orPython</a:t>
            </a:r>
            <a:r>
              <a:rPr lang="en-US" sz="1600" b="0" i="0" dirty="0">
                <a:solidFill>
                  <a:srgbClr val="505050"/>
                </a:solidFill>
                <a:effectLst/>
                <a:latin typeface="Arial" panose="020B0604020202020204" pitchFamily="34" charset="0"/>
                <a:cs typeface="Arial" panose="020B0604020202020204" pitchFamily="34" charset="0"/>
              </a:rPr>
              <a:t>.</a:t>
            </a:r>
          </a:p>
          <a:p>
            <a:br>
              <a:rPr lang="en-US" sz="1600" dirty="0">
                <a:latin typeface="Arial" panose="020B0604020202020204" pitchFamily="34" charset="0"/>
                <a:cs typeface="Arial" panose="020B0604020202020204" pitchFamily="34" charset="0"/>
              </a:rPr>
            </a:br>
            <a:r>
              <a:rPr lang="en-US" sz="1600" b="0" i="0" dirty="0">
                <a:solidFill>
                  <a:srgbClr val="505050"/>
                </a:solidFill>
                <a:effectLst/>
                <a:latin typeface="Arial" panose="020B0604020202020204" pitchFamily="34" charset="0"/>
                <a:cs typeface="Arial" panose="020B0604020202020204" pitchFamily="34" charset="0"/>
              </a:rPr>
              <a:t>Box 4: Azure HDInsight.</a:t>
            </a:r>
            <a:br>
              <a:rPr lang="en-US" sz="1600" dirty="0">
                <a:latin typeface="Arial" panose="020B0604020202020204" pitchFamily="34" charset="0"/>
                <a:cs typeface="Arial" panose="020B0604020202020204" pitchFamily="34" charset="0"/>
              </a:rPr>
            </a:br>
            <a:r>
              <a:rPr lang="en-US" sz="1600" b="0" i="0" dirty="0">
                <a:solidFill>
                  <a:srgbClr val="505050"/>
                </a:solidFill>
                <a:effectLst/>
                <a:latin typeface="Arial" panose="020B0604020202020204" pitchFamily="34" charset="0"/>
                <a:cs typeface="Arial" panose="020B0604020202020204" pitchFamily="34" charset="0"/>
              </a:rPr>
              <a:t>Apache Hadoop was the original open-source framework for distributed processing and analysis of big data sets on clusters. The Hadoop ecosystem</a:t>
            </a:r>
            <a:br>
              <a:rPr lang="en-US" sz="1600" dirty="0">
                <a:latin typeface="Arial" panose="020B0604020202020204" pitchFamily="34" charset="0"/>
                <a:cs typeface="Arial" panose="020B0604020202020204" pitchFamily="34" charset="0"/>
              </a:rPr>
            </a:br>
            <a:r>
              <a:rPr lang="en-US" sz="1600" b="0" i="0" dirty="0">
                <a:solidFill>
                  <a:srgbClr val="505050"/>
                </a:solidFill>
                <a:effectLst/>
                <a:latin typeface="Arial" panose="020B0604020202020204" pitchFamily="34" charset="0"/>
                <a:cs typeface="Arial" panose="020B0604020202020204" pitchFamily="34" charset="0"/>
              </a:rPr>
              <a:t>Azure HDInsight is a fully managed, full-spectrum, open-source analytics service in the cloud for enterprises.</a:t>
            </a:r>
            <a:endParaRPr lang="en-IN"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2CA32A7-8115-4DBA-B67F-12879B75321F}"/>
              </a:ext>
            </a:extLst>
          </p:cNvPr>
          <p:cNvPicPr>
            <a:picLocks noChangeAspect="1"/>
          </p:cNvPicPr>
          <p:nvPr/>
        </p:nvPicPr>
        <p:blipFill>
          <a:blip r:embed="rId2"/>
          <a:stretch>
            <a:fillRect/>
          </a:stretch>
        </p:blipFill>
        <p:spPr>
          <a:xfrm>
            <a:off x="254897" y="-1"/>
            <a:ext cx="11344275" cy="3578087"/>
          </a:xfrm>
          <a:prstGeom prst="rect">
            <a:avLst/>
          </a:prstGeom>
        </p:spPr>
      </p:pic>
    </p:spTree>
    <p:extLst>
      <p:ext uri="{BB962C8B-B14F-4D97-AF65-F5344CB8AC3E}">
        <p14:creationId xmlns:p14="http://schemas.microsoft.com/office/powerpoint/2010/main" val="5708115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494929-C5F5-4E21-8B4D-2396CDE8DFAD}"/>
              </a:ext>
            </a:extLst>
          </p:cNvPr>
          <p:cNvSpPr>
            <a:spLocks noGrp="1"/>
          </p:cNvSpPr>
          <p:nvPr>
            <p:ph idx="1"/>
          </p:nvPr>
        </p:nvSpPr>
        <p:spPr>
          <a:xfrm>
            <a:off x="188843" y="3061251"/>
            <a:ext cx="11847444" cy="3667540"/>
          </a:xfrm>
        </p:spPr>
        <p:txBody>
          <a:bodyPr>
            <a:normAutofit fontScale="77500" lnSpcReduction="20000"/>
          </a:bodyPr>
          <a:lstStyle/>
          <a:p>
            <a:r>
              <a:rPr lang="en-US" b="0" i="0" dirty="0">
                <a:solidFill>
                  <a:srgbClr val="505050"/>
                </a:solidFill>
                <a:effectLst/>
                <a:latin typeface="Arial" panose="020B0604020202020204" pitchFamily="34" charset="0"/>
                <a:cs typeface="Arial" panose="020B0604020202020204" pitchFamily="34" charset="0"/>
              </a:rPr>
              <a:t>Azure Logic Apps is a cloud service that helps you </a:t>
            </a:r>
            <a:r>
              <a:rPr lang="en-US" b="0" i="0" dirty="0">
                <a:solidFill>
                  <a:srgbClr val="505050"/>
                </a:solidFill>
                <a:effectLst/>
                <a:highlight>
                  <a:srgbClr val="FFFF00"/>
                </a:highlight>
                <a:latin typeface="Arial" panose="020B0604020202020204" pitchFamily="34" charset="0"/>
                <a:cs typeface="Arial" panose="020B0604020202020204" pitchFamily="34" charset="0"/>
              </a:rPr>
              <a:t>schedule, automate, and orchestrate tasks, business processes, and workflows </a:t>
            </a:r>
            <a:r>
              <a:rPr lang="en-US" b="0" i="0" dirty="0">
                <a:solidFill>
                  <a:srgbClr val="505050"/>
                </a:solidFill>
                <a:effectLst/>
                <a:latin typeface="Arial" panose="020B0604020202020204" pitchFamily="34" charset="0"/>
                <a:cs typeface="Arial" panose="020B0604020202020204" pitchFamily="34" charset="0"/>
              </a:rPr>
              <a:t>when you need to integrate apps, data, systems, and services across enterprises or organizations.</a:t>
            </a:r>
          </a:p>
          <a:p>
            <a:r>
              <a:rPr lang="en-US" b="0" i="0" dirty="0">
                <a:solidFill>
                  <a:srgbClr val="505050"/>
                </a:solidFill>
                <a:effectLst/>
                <a:latin typeface="Arial" panose="020B0604020202020204" pitchFamily="34" charset="0"/>
                <a:cs typeface="Arial" panose="020B0604020202020204" pitchFamily="34" charset="0"/>
              </a:rPr>
              <a:t> Logic Apps simplifies how you design and build scalable solutions for app integration, data integration, system integration, enterprise application integration (EAI), and business-to-business (B2B) communication, whether in the cloud, on premises, or both.</a:t>
            </a:r>
          </a:p>
          <a:p>
            <a:br>
              <a:rPr lang="en-US" dirty="0">
                <a:latin typeface="Arial" panose="020B0604020202020204" pitchFamily="34" charset="0"/>
                <a:cs typeface="Arial" panose="020B0604020202020204" pitchFamily="34" charset="0"/>
              </a:rPr>
            </a:br>
            <a:r>
              <a:rPr lang="en-US" sz="2600" b="0" i="0" dirty="0">
                <a:solidFill>
                  <a:srgbClr val="505050"/>
                </a:solidFill>
                <a:effectLst/>
                <a:latin typeface="Arial" panose="020B0604020202020204" pitchFamily="34" charset="0"/>
                <a:cs typeface="Arial" panose="020B0604020202020204" pitchFamily="34" charset="0"/>
              </a:rPr>
              <a:t>For example, here are just a few workloads you can automate with logic apps:</a:t>
            </a:r>
            <a:br>
              <a:rPr lang="en-US" sz="2600" dirty="0">
                <a:latin typeface="Arial" panose="020B0604020202020204" pitchFamily="34" charset="0"/>
                <a:cs typeface="Arial" panose="020B0604020202020204" pitchFamily="34" charset="0"/>
              </a:rPr>
            </a:br>
            <a:r>
              <a:rPr lang="en-US" sz="2600" b="0" i="0" dirty="0">
                <a:solidFill>
                  <a:srgbClr val="505050"/>
                </a:solidFill>
                <a:effectLst/>
                <a:latin typeface="Arial" panose="020B0604020202020204" pitchFamily="34" charset="0"/>
                <a:cs typeface="Arial" panose="020B0604020202020204" pitchFamily="34" charset="0"/>
              </a:rPr>
              <a:t>✑ Process and route orders across on-premises systems and cloud services.</a:t>
            </a:r>
            <a:br>
              <a:rPr lang="en-US" sz="2600" dirty="0">
                <a:latin typeface="Arial" panose="020B0604020202020204" pitchFamily="34" charset="0"/>
                <a:cs typeface="Arial" panose="020B0604020202020204" pitchFamily="34" charset="0"/>
              </a:rPr>
            </a:br>
            <a:r>
              <a:rPr lang="en-US" sz="2600" b="0" i="0" dirty="0">
                <a:solidFill>
                  <a:srgbClr val="505050"/>
                </a:solidFill>
                <a:effectLst/>
                <a:latin typeface="Arial" panose="020B0604020202020204" pitchFamily="34" charset="0"/>
                <a:cs typeface="Arial" panose="020B0604020202020204" pitchFamily="34" charset="0"/>
              </a:rPr>
              <a:t>✑ Send email notifications with Office 365 when events happen in various systems, apps, and services.</a:t>
            </a:r>
            <a:br>
              <a:rPr lang="en-US" sz="2600" dirty="0">
                <a:latin typeface="Arial" panose="020B0604020202020204" pitchFamily="34" charset="0"/>
                <a:cs typeface="Arial" panose="020B0604020202020204" pitchFamily="34" charset="0"/>
              </a:rPr>
            </a:br>
            <a:r>
              <a:rPr lang="en-US" sz="2600" b="0" i="0" dirty="0">
                <a:solidFill>
                  <a:srgbClr val="505050"/>
                </a:solidFill>
                <a:effectLst/>
                <a:highlight>
                  <a:srgbClr val="FFFF00"/>
                </a:highlight>
                <a:latin typeface="Arial" panose="020B0604020202020204" pitchFamily="34" charset="0"/>
                <a:cs typeface="Arial" panose="020B0604020202020204" pitchFamily="34" charset="0"/>
              </a:rPr>
              <a:t>✑ Move uploaded files from an SFTP or FTP server to Azure Storage.</a:t>
            </a:r>
            <a:br>
              <a:rPr lang="en-US" sz="2600" dirty="0">
                <a:highlight>
                  <a:srgbClr val="FFFF00"/>
                </a:highlight>
                <a:latin typeface="Arial" panose="020B0604020202020204" pitchFamily="34" charset="0"/>
                <a:cs typeface="Arial" panose="020B0604020202020204" pitchFamily="34" charset="0"/>
              </a:rPr>
            </a:br>
            <a:r>
              <a:rPr lang="en-US" sz="2600" b="0" i="0" dirty="0">
                <a:solidFill>
                  <a:srgbClr val="505050"/>
                </a:solidFill>
                <a:effectLst/>
                <a:highlight>
                  <a:srgbClr val="FFFF00"/>
                </a:highlight>
                <a:latin typeface="Arial" panose="020B0604020202020204" pitchFamily="34" charset="0"/>
                <a:cs typeface="Arial" panose="020B0604020202020204" pitchFamily="34" charset="0"/>
              </a:rPr>
              <a:t>✑ Monitor tweets </a:t>
            </a:r>
            <a:r>
              <a:rPr lang="en-US" sz="2600" b="0" i="0" dirty="0">
                <a:solidFill>
                  <a:srgbClr val="505050"/>
                </a:solidFill>
                <a:effectLst/>
                <a:latin typeface="Arial" panose="020B0604020202020204" pitchFamily="34" charset="0"/>
                <a:cs typeface="Arial" panose="020B0604020202020204" pitchFamily="34" charset="0"/>
              </a:rPr>
              <a:t>for a specific subject, analyze the sentiment, and create alerts or tasks for items that need review.</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603C58E-D5DD-44FC-BECC-BF609F24DA87}"/>
              </a:ext>
            </a:extLst>
          </p:cNvPr>
          <p:cNvSpPr txBox="1"/>
          <p:nvPr/>
        </p:nvSpPr>
        <p:spPr>
          <a:xfrm>
            <a:off x="838199" y="255964"/>
            <a:ext cx="10949609" cy="2585323"/>
          </a:xfrm>
          <a:prstGeom prst="rect">
            <a:avLst/>
          </a:prstGeom>
          <a:noFill/>
        </p:spPr>
        <p:txBody>
          <a:bodyPr wrap="square">
            <a:spAutoFit/>
          </a:bodyPr>
          <a:lstStyle/>
          <a:p>
            <a:pPr algn="l"/>
            <a:r>
              <a:rPr lang="en-US" b="0" i="0" dirty="0">
                <a:solidFill>
                  <a:srgbClr val="505050"/>
                </a:solidFill>
                <a:effectLst/>
                <a:latin typeface="Roboto Condensed" panose="02000000000000000000" pitchFamily="2" charset="0"/>
              </a:rPr>
              <a:t>You have an on-premises application that sends email notifications automatically based on a rule.</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You plan to migrate the application to Azure.</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You need to recommend a serverless computing solution for the application.</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What should you include in the recommendation?</a:t>
            </a:r>
            <a:br>
              <a:rPr lang="en-US" b="0" i="0" dirty="0">
                <a:solidFill>
                  <a:srgbClr val="505050"/>
                </a:solidFill>
                <a:effectLst/>
                <a:latin typeface="Roboto Condensed" panose="02000000000000000000" pitchFamily="2" charset="0"/>
              </a:rPr>
            </a:br>
            <a:endParaRPr lang="en-US"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latin typeface="Roboto Condensed" panose="02000000000000000000" pitchFamily="2" charset="0"/>
              </a:rPr>
              <a:t>A. a web app</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B. a server image in Azure Marketplace</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C. a logic app</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D. an API app</a:t>
            </a:r>
          </a:p>
        </p:txBody>
      </p:sp>
    </p:spTree>
    <p:extLst>
      <p:ext uri="{BB962C8B-B14F-4D97-AF65-F5344CB8AC3E}">
        <p14:creationId xmlns:p14="http://schemas.microsoft.com/office/powerpoint/2010/main" val="299780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790B5-E635-4BC7-9A81-4CB32BF56F3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5E34BDD-FFFE-41A2-B639-A4E132304739}"/>
              </a:ext>
            </a:extLst>
          </p:cNvPr>
          <p:cNvSpPr>
            <a:spLocks noGrp="1"/>
          </p:cNvSpPr>
          <p:nvPr>
            <p:ph idx="1"/>
          </p:nvPr>
        </p:nvSpPr>
        <p:spPr/>
        <p:txBody>
          <a:bodyPr/>
          <a:lstStyle/>
          <a:p>
            <a:endParaRPr lang="en-IN" dirty="0"/>
          </a:p>
        </p:txBody>
      </p:sp>
      <p:pic>
        <p:nvPicPr>
          <p:cNvPr id="14338" name="Picture 2">
            <a:extLst>
              <a:ext uri="{FF2B5EF4-FFF2-40B4-BE49-F238E27FC236}">
                <a16:creationId xmlns:a16="http://schemas.microsoft.com/office/drawing/2014/main" id="{F074BAB8-9102-441E-96D3-B61480841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3588"/>
            <a:ext cx="12192000" cy="532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67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FB24B8-64B8-481E-9532-3DB984C51865}"/>
              </a:ext>
            </a:extLst>
          </p:cNvPr>
          <p:cNvSpPr>
            <a:spLocks noGrp="1"/>
          </p:cNvSpPr>
          <p:nvPr>
            <p:ph idx="1"/>
          </p:nvPr>
        </p:nvSpPr>
        <p:spPr>
          <a:xfrm>
            <a:off x="295275" y="3279914"/>
            <a:ext cx="11601449" cy="3115710"/>
          </a:xfrm>
        </p:spPr>
        <p:txBody>
          <a:bodyPr>
            <a:normAutofit lnSpcReduction="10000"/>
          </a:bodyPr>
          <a:lstStyle/>
          <a:p>
            <a:r>
              <a:rPr lang="en-US" b="0" i="0" dirty="0">
                <a:solidFill>
                  <a:srgbClr val="505050"/>
                </a:solidFill>
                <a:effectLst/>
                <a:latin typeface="Roboto Condensed" panose="02000000000000000000" pitchFamily="2" charset="0"/>
              </a:rPr>
              <a:t>IoT Hub (Internet of things Hub) provides data from millions of sensors.</a:t>
            </a:r>
            <a:br>
              <a:rPr lang="en-US" dirty="0"/>
            </a:br>
            <a:r>
              <a:rPr lang="en-US" b="0" i="0" dirty="0">
                <a:solidFill>
                  <a:srgbClr val="505050"/>
                </a:solidFill>
                <a:effectLst/>
                <a:latin typeface="Roboto Condensed" panose="02000000000000000000" pitchFamily="2" charset="0"/>
              </a:rPr>
              <a:t>IoT Hub is a managed service, hosted in the cloud, that acts as a central message hub for bi-directional communication between your IoT application and the devices it manages. </a:t>
            </a:r>
          </a:p>
          <a:p>
            <a:r>
              <a:rPr lang="en-US" b="0" i="0" dirty="0">
                <a:solidFill>
                  <a:srgbClr val="505050"/>
                </a:solidFill>
                <a:effectLst/>
                <a:latin typeface="Roboto Condensed" panose="02000000000000000000" pitchFamily="2" charset="0"/>
              </a:rPr>
              <a:t>There are two storage services IoT Hub can route messages to -- Azure Blob Storage and Azure Data Lake Storage Gen2 (ADLS Gen2) accounts. Azure Data</a:t>
            </a:r>
            <a:br>
              <a:rPr lang="en-US" dirty="0"/>
            </a:br>
            <a:r>
              <a:rPr lang="en-US" b="0" i="0" dirty="0">
                <a:solidFill>
                  <a:srgbClr val="505050"/>
                </a:solidFill>
                <a:effectLst/>
                <a:latin typeface="Roboto Condensed" panose="02000000000000000000" pitchFamily="2" charset="0"/>
              </a:rPr>
              <a:t>Lake Storage accounts are hierarchical namespace-enabled storage accounts built on top of blob storage. Both of these use blobs for their storage.</a:t>
            </a:r>
            <a:endParaRPr lang="en-IN" dirty="0"/>
          </a:p>
        </p:txBody>
      </p:sp>
      <p:sp>
        <p:nvSpPr>
          <p:cNvPr id="5" name="TextBox 4">
            <a:extLst>
              <a:ext uri="{FF2B5EF4-FFF2-40B4-BE49-F238E27FC236}">
                <a16:creationId xmlns:a16="http://schemas.microsoft.com/office/drawing/2014/main" id="{59657BD9-2A61-4C55-B463-EAB3B891B4B2}"/>
              </a:ext>
            </a:extLst>
          </p:cNvPr>
          <p:cNvSpPr txBox="1"/>
          <p:nvPr/>
        </p:nvSpPr>
        <p:spPr>
          <a:xfrm>
            <a:off x="236054" y="101410"/>
            <a:ext cx="11601449" cy="2862322"/>
          </a:xfrm>
          <a:prstGeom prst="rect">
            <a:avLst/>
          </a:prstGeom>
          <a:noFill/>
        </p:spPr>
        <p:txBody>
          <a:bodyPr wrap="square">
            <a:spAutoFit/>
          </a:bodyPr>
          <a:lstStyle/>
          <a:p>
            <a:pPr algn="l"/>
            <a:r>
              <a:rPr lang="en-US" b="0" i="0" dirty="0">
                <a:solidFill>
                  <a:srgbClr val="505050"/>
                </a:solidFill>
                <a:effectLst/>
                <a:latin typeface="Roboto Condensed" panose="02000000000000000000" pitchFamily="2" charset="0"/>
              </a:rPr>
              <a:t>Your company plans to deploy several million sensors that will upload data to Azure.</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You need to identify which Azure resources must be created to support the planned solution.</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Which two Azure resources should you identify? Each correct answer presents part of the solution.</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NOTE: Each correct selection is worth one point.</a:t>
            </a:r>
            <a:br>
              <a:rPr lang="en-US" b="0" i="0" dirty="0">
                <a:solidFill>
                  <a:srgbClr val="505050"/>
                </a:solidFill>
                <a:effectLst/>
                <a:latin typeface="Roboto Condensed" panose="02000000000000000000" pitchFamily="2" charset="0"/>
              </a:rPr>
            </a:br>
            <a:endParaRPr lang="en-US"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latin typeface="Roboto Condensed" panose="02000000000000000000" pitchFamily="2" charset="0"/>
              </a:rPr>
              <a:t>A. </a:t>
            </a:r>
            <a:r>
              <a:rPr lang="en-US" b="0" i="0" dirty="0">
                <a:solidFill>
                  <a:srgbClr val="505050"/>
                </a:solidFill>
                <a:effectLst/>
                <a:highlight>
                  <a:srgbClr val="FFFF00"/>
                </a:highlight>
                <a:latin typeface="Roboto Condensed" panose="02000000000000000000" pitchFamily="2" charset="0"/>
              </a:rPr>
              <a:t>Azure Data Lake</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B. Azure Queue storage</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C. Azure File Storage</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D</a:t>
            </a:r>
            <a:r>
              <a:rPr lang="en-US" b="0" i="0" dirty="0">
                <a:solidFill>
                  <a:srgbClr val="505050"/>
                </a:solidFill>
                <a:effectLst/>
                <a:highlight>
                  <a:srgbClr val="FFFF00"/>
                </a:highlight>
                <a:latin typeface="Roboto Condensed" panose="02000000000000000000" pitchFamily="2" charset="0"/>
              </a:rPr>
              <a:t>. Azure IoT Hub</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E. Azure Notification Hubs</a:t>
            </a:r>
          </a:p>
        </p:txBody>
      </p:sp>
    </p:spTree>
    <p:extLst>
      <p:ext uri="{BB962C8B-B14F-4D97-AF65-F5344CB8AC3E}">
        <p14:creationId xmlns:p14="http://schemas.microsoft.com/office/powerpoint/2010/main" val="10652339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1B49FC-9C63-4E60-B3C6-A067D89CFFCE}"/>
              </a:ext>
            </a:extLst>
          </p:cNvPr>
          <p:cNvSpPr>
            <a:spLocks noGrp="1"/>
          </p:cNvSpPr>
          <p:nvPr>
            <p:ph idx="1"/>
          </p:nvPr>
        </p:nvSpPr>
        <p:spPr>
          <a:xfrm>
            <a:off x="-1" y="3429000"/>
            <a:ext cx="12076043" cy="3429000"/>
          </a:xfrm>
        </p:spPr>
        <p:txBody>
          <a:bodyPr>
            <a:normAutofit fontScale="77500" lnSpcReduction="20000"/>
          </a:bodyPr>
          <a:lstStyle/>
          <a:p>
            <a:r>
              <a:rPr lang="en-IN" b="0" i="0" dirty="0">
                <a:solidFill>
                  <a:srgbClr val="505050"/>
                </a:solidFill>
                <a:effectLst/>
                <a:latin typeface="Roboto Condensed" panose="02000000000000000000" pitchFamily="2" charset="0"/>
              </a:rPr>
              <a:t>Azure Advisor does not generate a list of virtual machines that ARE protected by Azure Backup. Azure Advisor does however, </a:t>
            </a:r>
            <a:r>
              <a:rPr lang="en-IN" b="0" i="0" dirty="0">
                <a:solidFill>
                  <a:srgbClr val="505050"/>
                </a:solidFill>
                <a:effectLst/>
                <a:highlight>
                  <a:srgbClr val="FFFF00"/>
                </a:highlight>
                <a:latin typeface="Roboto Condensed" panose="02000000000000000000" pitchFamily="2" charset="0"/>
              </a:rPr>
              <a:t>generate a list of virtual that ARE NOT protected by Azure Backup</a:t>
            </a:r>
            <a:r>
              <a:rPr lang="en-IN" b="0" i="0" dirty="0">
                <a:solidFill>
                  <a:srgbClr val="505050"/>
                </a:solidFill>
                <a:effectLst/>
                <a:latin typeface="Roboto Condensed" panose="02000000000000000000" pitchFamily="2" charset="0"/>
              </a:rPr>
              <a:t>. You can view a list of virtual machines that are protected by Azure Backup by viewing the Protected Items in the Azure Recovery</a:t>
            </a:r>
            <a:br>
              <a:rPr lang="en-IN" dirty="0"/>
            </a:br>
            <a:r>
              <a:rPr lang="en-IN" b="0" i="0" dirty="0">
                <a:solidFill>
                  <a:srgbClr val="505050"/>
                </a:solidFill>
                <a:effectLst/>
                <a:latin typeface="Roboto Condensed" panose="02000000000000000000" pitchFamily="2" charset="0"/>
              </a:rPr>
              <a:t>Services Vault.</a:t>
            </a:r>
            <a:br>
              <a:rPr lang="en-IN" dirty="0"/>
            </a:br>
            <a:br>
              <a:rPr lang="en-IN" dirty="0"/>
            </a:br>
            <a:r>
              <a:rPr lang="en-IN" b="0" i="0" dirty="0">
                <a:solidFill>
                  <a:srgbClr val="505050"/>
                </a:solidFill>
                <a:effectLst/>
                <a:latin typeface="Roboto Condensed" panose="02000000000000000000" pitchFamily="2" charset="0"/>
              </a:rPr>
              <a:t>Box 2: No -</a:t>
            </a:r>
            <a:br>
              <a:rPr lang="en-IN" dirty="0"/>
            </a:br>
            <a:r>
              <a:rPr lang="en-IN" b="0" i="0" dirty="0">
                <a:solidFill>
                  <a:srgbClr val="505050"/>
                </a:solidFill>
                <a:effectLst/>
                <a:latin typeface="Roboto Condensed" panose="02000000000000000000" pitchFamily="2" charset="0"/>
              </a:rPr>
              <a:t>If you implement the security recommendations, </a:t>
            </a:r>
            <a:r>
              <a:rPr lang="en-IN" b="0" i="0" dirty="0">
                <a:solidFill>
                  <a:srgbClr val="505050"/>
                </a:solidFill>
                <a:effectLst/>
                <a:highlight>
                  <a:srgbClr val="FFFF00"/>
                </a:highlight>
                <a:latin typeface="Roboto Condensed" panose="02000000000000000000" pitchFamily="2" charset="0"/>
              </a:rPr>
              <a:t>you company</a:t>
            </a:r>
            <a:r>
              <a:rPr lang="he-IL" b="0" i="0" dirty="0">
                <a:solidFill>
                  <a:srgbClr val="505050"/>
                </a:solidFill>
                <a:effectLst/>
                <a:highlight>
                  <a:srgbClr val="FFFF00"/>
                </a:highlight>
                <a:latin typeface="Roboto Condensed" panose="02000000000000000000" pitchFamily="2" charset="0"/>
              </a:rPr>
              <a:t>ג€™</a:t>
            </a:r>
            <a:r>
              <a:rPr lang="en-IN" b="0" i="0" dirty="0">
                <a:solidFill>
                  <a:srgbClr val="505050"/>
                </a:solidFill>
                <a:effectLst/>
                <a:highlight>
                  <a:srgbClr val="FFFF00"/>
                </a:highlight>
                <a:latin typeface="Roboto Condensed" panose="02000000000000000000" pitchFamily="2" charset="0"/>
              </a:rPr>
              <a:t>s score will increase, not decrease</a:t>
            </a:r>
            <a:r>
              <a:rPr lang="en-IN" b="0" i="0" dirty="0">
                <a:solidFill>
                  <a:srgbClr val="505050"/>
                </a:solidFill>
                <a:effectLst/>
                <a:latin typeface="Roboto Condensed" panose="02000000000000000000" pitchFamily="2" charset="0"/>
              </a:rPr>
              <a:t>.</a:t>
            </a:r>
            <a:br>
              <a:rPr lang="en-IN" dirty="0"/>
            </a:br>
            <a:br>
              <a:rPr lang="en-IN" dirty="0"/>
            </a:br>
            <a:r>
              <a:rPr lang="en-IN" b="0" i="0" dirty="0">
                <a:solidFill>
                  <a:srgbClr val="505050"/>
                </a:solidFill>
                <a:effectLst/>
                <a:latin typeface="Roboto Condensed" panose="02000000000000000000" pitchFamily="2" charset="0"/>
              </a:rPr>
              <a:t>Box 3: No -</a:t>
            </a:r>
            <a:br>
              <a:rPr lang="en-IN" dirty="0"/>
            </a:br>
            <a:r>
              <a:rPr lang="en-IN" b="0" i="0" dirty="0">
                <a:solidFill>
                  <a:srgbClr val="505050"/>
                </a:solidFill>
                <a:effectLst/>
                <a:latin typeface="Roboto Condensed" panose="02000000000000000000" pitchFamily="2" charset="0"/>
              </a:rPr>
              <a:t>There is no requirement to implement the security recommendations provided by Azure Advisor. The recommendations are just that, </a:t>
            </a:r>
            <a:r>
              <a:rPr lang="he-IL" b="0" i="0" dirty="0">
                <a:solidFill>
                  <a:srgbClr val="505050"/>
                </a:solidFill>
                <a:effectLst/>
                <a:latin typeface="Roboto Condensed" panose="02000000000000000000" pitchFamily="2" charset="0"/>
              </a:rPr>
              <a:t>ג€˜</a:t>
            </a:r>
            <a:r>
              <a:rPr lang="en-IN" b="0" i="0" dirty="0">
                <a:solidFill>
                  <a:srgbClr val="505050"/>
                </a:solidFill>
                <a:effectLst/>
                <a:latin typeface="Roboto Condensed" panose="02000000000000000000" pitchFamily="2" charset="0"/>
              </a:rPr>
              <a:t>recommendations</a:t>
            </a:r>
            <a:r>
              <a:rPr lang="he-IL" b="0" i="0" dirty="0">
                <a:solidFill>
                  <a:srgbClr val="505050"/>
                </a:solidFill>
                <a:effectLst/>
                <a:latin typeface="Roboto Condensed" panose="02000000000000000000" pitchFamily="2" charset="0"/>
              </a:rPr>
              <a:t>ג€™. </a:t>
            </a:r>
            <a:r>
              <a:rPr lang="en-IN" b="0" i="0" dirty="0">
                <a:solidFill>
                  <a:srgbClr val="505050"/>
                </a:solidFill>
                <a:effectLst/>
                <a:latin typeface="Roboto Condensed" panose="02000000000000000000" pitchFamily="2" charset="0"/>
              </a:rPr>
              <a:t>They are not </a:t>
            </a:r>
            <a:r>
              <a:rPr lang="he-IL" b="0" i="0" dirty="0">
                <a:solidFill>
                  <a:srgbClr val="505050"/>
                </a:solidFill>
                <a:effectLst/>
                <a:latin typeface="Roboto Condensed" panose="02000000000000000000" pitchFamily="2" charset="0"/>
              </a:rPr>
              <a:t>ג€˜</a:t>
            </a:r>
            <a:r>
              <a:rPr lang="en-IN" b="0" i="0" dirty="0">
                <a:solidFill>
                  <a:srgbClr val="505050"/>
                </a:solidFill>
                <a:effectLst/>
                <a:latin typeface="Roboto Condensed" panose="02000000000000000000" pitchFamily="2" charset="0"/>
              </a:rPr>
              <a:t>requirements</a:t>
            </a:r>
            <a:r>
              <a:rPr lang="he-IL" b="0" i="0" dirty="0">
                <a:solidFill>
                  <a:srgbClr val="505050"/>
                </a:solidFill>
                <a:effectLst/>
                <a:latin typeface="Roboto Condensed" panose="02000000000000000000" pitchFamily="2" charset="0"/>
              </a:rPr>
              <a:t>ג€™.</a:t>
            </a:r>
            <a:endParaRPr lang="en-IN" dirty="0"/>
          </a:p>
        </p:txBody>
      </p:sp>
      <p:pic>
        <p:nvPicPr>
          <p:cNvPr id="4" name="Picture 3">
            <a:extLst>
              <a:ext uri="{FF2B5EF4-FFF2-40B4-BE49-F238E27FC236}">
                <a16:creationId xmlns:a16="http://schemas.microsoft.com/office/drawing/2014/main" id="{B0B8B19E-A3FF-46D7-B1C7-68DB1C7BFBF4}"/>
              </a:ext>
            </a:extLst>
          </p:cNvPr>
          <p:cNvPicPr>
            <a:picLocks noChangeAspect="1"/>
          </p:cNvPicPr>
          <p:nvPr/>
        </p:nvPicPr>
        <p:blipFill>
          <a:blip r:embed="rId2"/>
          <a:stretch>
            <a:fillRect/>
          </a:stretch>
        </p:blipFill>
        <p:spPr>
          <a:xfrm>
            <a:off x="672754" y="177455"/>
            <a:ext cx="10340686" cy="3251545"/>
          </a:xfrm>
          <a:prstGeom prst="rect">
            <a:avLst/>
          </a:prstGeom>
        </p:spPr>
      </p:pic>
    </p:spTree>
    <p:extLst>
      <p:ext uri="{BB962C8B-B14F-4D97-AF65-F5344CB8AC3E}">
        <p14:creationId xmlns:p14="http://schemas.microsoft.com/office/powerpoint/2010/main" val="30387594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6D8E-D753-4520-A03C-A7CFE40FCF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EFA7832-FD3F-44C7-A00A-1F996AFD4592}"/>
              </a:ext>
            </a:extLst>
          </p:cNvPr>
          <p:cNvSpPr>
            <a:spLocks noGrp="1"/>
          </p:cNvSpPr>
          <p:nvPr>
            <p:ph idx="1"/>
          </p:nvPr>
        </p:nvSpPr>
        <p:spPr/>
        <p:txBody>
          <a:bodyPr/>
          <a:lstStyle/>
          <a:p>
            <a:pPr algn="l"/>
            <a:r>
              <a:rPr lang="en-US" b="0" i="0" dirty="0">
                <a:solidFill>
                  <a:srgbClr val="505050"/>
                </a:solidFill>
                <a:effectLst/>
                <a:latin typeface="Roboto Condensed" panose="02000000000000000000" pitchFamily="2" charset="0"/>
              </a:rPr>
              <a:t>What can you use to automatically send an alert if an administrator stops an Azure virtual machine?</a:t>
            </a:r>
            <a:br>
              <a:rPr lang="en-US" b="0" i="0" dirty="0">
                <a:solidFill>
                  <a:srgbClr val="505050"/>
                </a:solidFill>
                <a:effectLst/>
                <a:latin typeface="Roboto Condensed" panose="02000000000000000000" pitchFamily="2" charset="0"/>
              </a:rPr>
            </a:br>
            <a:endParaRPr lang="en-US"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latin typeface="Roboto Condensed" panose="02000000000000000000" pitchFamily="2" charset="0"/>
              </a:rPr>
              <a:t>A. Azure Advisor</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B. Azure Service Health</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C.</a:t>
            </a:r>
            <a:r>
              <a:rPr lang="en-US" b="0" i="0" dirty="0">
                <a:solidFill>
                  <a:srgbClr val="505050"/>
                </a:solidFill>
                <a:effectLst/>
                <a:highlight>
                  <a:srgbClr val="FFFF00"/>
                </a:highlight>
                <a:latin typeface="Roboto Condensed" panose="02000000000000000000" pitchFamily="2" charset="0"/>
              </a:rPr>
              <a:t> Azure Monitor</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D. Azure Network Watcher</a:t>
            </a:r>
          </a:p>
          <a:p>
            <a:endParaRPr lang="en-IN" dirty="0"/>
          </a:p>
        </p:txBody>
      </p:sp>
    </p:spTree>
    <p:extLst>
      <p:ext uri="{BB962C8B-B14F-4D97-AF65-F5344CB8AC3E}">
        <p14:creationId xmlns:p14="http://schemas.microsoft.com/office/powerpoint/2010/main" val="22446787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E1C6-0DA6-4FAE-A0F3-0A506C6432F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23D9DA97-E381-44B5-BD2D-324B9BBB517D}"/>
              </a:ext>
            </a:extLst>
          </p:cNvPr>
          <p:cNvPicPr>
            <a:picLocks noGrp="1" noChangeAspect="1"/>
          </p:cNvPicPr>
          <p:nvPr>
            <p:ph idx="1"/>
          </p:nvPr>
        </p:nvPicPr>
        <p:blipFill>
          <a:blip r:embed="rId2"/>
          <a:stretch>
            <a:fillRect/>
          </a:stretch>
        </p:blipFill>
        <p:spPr>
          <a:xfrm>
            <a:off x="578068" y="2041109"/>
            <a:ext cx="9513669" cy="3004979"/>
          </a:xfrm>
          <a:prstGeom prst="rect">
            <a:avLst/>
          </a:prstGeom>
        </p:spPr>
      </p:pic>
    </p:spTree>
    <p:extLst>
      <p:ext uri="{BB962C8B-B14F-4D97-AF65-F5344CB8AC3E}">
        <p14:creationId xmlns:p14="http://schemas.microsoft.com/office/powerpoint/2010/main" val="20146783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5217-4F1A-4C95-A50E-9F0D3559C84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9D67C3-C935-4D49-B45C-1E132278FC66}"/>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EDE0A6B3-B06A-4262-A2D9-7BE48DB9CE19}"/>
              </a:ext>
            </a:extLst>
          </p:cNvPr>
          <p:cNvSpPr txBox="1"/>
          <p:nvPr/>
        </p:nvSpPr>
        <p:spPr>
          <a:xfrm>
            <a:off x="914400" y="993913"/>
            <a:ext cx="9829800" cy="5262979"/>
          </a:xfrm>
          <a:prstGeom prst="rect">
            <a:avLst/>
          </a:prstGeom>
          <a:noFill/>
        </p:spPr>
        <p:txBody>
          <a:bodyPr wrap="square">
            <a:spAutoFit/>
          </a:bodyPr>
          <a:lstStyle/>
          <a:p>
            <a:r>
              <a:rPr lang="en-US" sz="2800" dirty="0"/>
              <a:t>You have an Azure environment.</a:t>
            </a:r>
          </a:p>
          <a:p>
            <a:r>
              <a:rPr lang="en-US" sz="2800" dirty="0"/>
              <a:t>You need to create a new Azure virtual machine from a tablet that runs the Android operating system.</a:t>
            </a:r>
          </a:p>
          <a:p>
            <a:r>
              <a:rPr lang="en-US" sz="2800" dirty="0"/>
              <a:t>What are three possible solutions? Each correct answer presents a complete solution.</a:t>
            </a:r>
          </a:p>
          <a:p>
            <a:r>
              <a:rPr lang="en-US" sz="2800" dirty="0"/>
              <a:t>NOTE: Each correct selection is worth one point.</a:t>
            </a:r>
          </a:p>
          <a:p>
            <a:r>
              <a:rPr lang="en-US" sz="2800" dirty="0"/>
              <a:t>A. </a:t>
            </a:r>
            <a:r>
              <a:rPr lang="en-US" sz="2800" dirty="0">
                <a:highlight>
                  <a:srgbClr val="FFFF00"/>
                </a:highlight>
              </a:rPr>
              <a:t>Use Bash in Azure Cloud Shell.</a:t>
            </a:r>
          </a:p>
          <a:p>
            <a:r>
              <a:rPr lang="en-US" sz="2800" dirty="0"/>
              <a:t>B. </a:t>
            </a:r>
            <a:r>
              <a:rPr lang="en-US" sz="2800" dirty="0">
                <a:highlight>
                  <a:srgbClr val="FFFF00"/>
                </a:highlight>
              </a:rPr>
              <a:t>Use PowerShell in Azure Cloud Shell</a:t>
            </a:r>
            <a:r>
              <a:rPr lang="en-US" sz="2800" dirty="0"/>
              <a:t>.</a:t>
            </a:r>
          </a:p>
          <a:p>
            <a:r>
              <a:rPr lang="en-US" sz="2800" dirty="0"/>
              <a:t>C. Use the PowerApps portal.</a:t>
            </a:r>
          </a:p>
          <a:p>
            <a:r>
              <a:rPr lang="en-US" sz="2800" dirty="0"/>
              <a:t>D. Use the Security &amp; Compliance admin center.</a:t>
            </a:r>
          </a:p>
          <a:p>
            <a:r>
              <a:rPr lang="en-US" sz="2800" dirty="0"/>
              <a:t>E. </a:t>
            </a:r>
            <a:r>
              <a:rPr lang="en-US" sz="2800" dirty="0">
                <a:highlight>
                  <a:srgbClr val="FFFF00"/>
                </a:highlight>
              </a:rPr>
              <a:t>Use the Azure portal</a:t>
            </a:r>
            <a:r>
              <a:rPr lang="en-US" sz="2800" dirty="0"/>
              <a:t>.</a:t>
            </a:r>
          </a:p>
          <a:p>
            <a:r>
              <a:rPr lang="en-US" sz="2800" dirty="0"/>
              <a:t> </a:t>
            </a:r>
            <a:endParaRPr lang="en-IN" sz="2800" dirty="0"/>
          </a:p>
        </p:txBody>
      </p:sp>
    </p:spTree>
    <p:extLst>
      <p:ext uri="{BB962C8B-B14F-4D97-AF65-F5344CB8AC3E}">
        <p14:creationId xmlns:p14="http://schemas.microsoft.com/office/powerpoint/2010/main" val="12367624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47B32-D5BA-46BC-BDB1-CBF8120A98EB}"/>
              </a:ext>
            </a:extLst>
          </p:cNvPr>
          <p:cNvSpPr>
            <a:spLocks noGrp="1"/>
          </p:cNvSpPr>
          <p:nvPr>
            <p:ph idx="1"/>
          </p:nvPr>
        </p:nvSpPr>
        <p:spPr>
          <a:xfrm>
            <a:off x="149087" y="3774592"/>
            <a:ext cx="11956774" cy="2964137"/>
          </a:xfrm>
        </p:spPr>
        <p:txBody>
          <a:bodyPr>
            <a:normAutofit fontScale="92500" lnSpcReduction="20000"/>
          </a:bodyPr>
          <a:lstStyle/>
          <a:p>
            <a:r>
              <a:rPr lang="en-US" sz="1800" b="0" i="0" dirty="0">
                <a:solidFill>
                  <a:srgbClr val="505050"/>
                </a:solidFill>
                <a:effectLst/>
                <a:latin typeface="Arial" panose="020B0604020202020204" pitchFamily="34" charset="0"/>
                <a:cs typeface="Arial" panose="020B0604020202020204" pitchFamily="34" charset="0"/>
              </a:rPr>
              <a:t>Box 1: No -</a:t>
            </a:r>
            <a:br>
              <a:rPr lang="en-US" sz="1800" dirty="0">
                <a:latin typeface="Arial" panose="020B0604020202020204" pitchFamily="34" charset="0"/>
                <a:cs typeface="Arial" panose="020B0604020202020204" pitchFamily="34" charset="0"/>
              </a:rPr>
            </a:br>
            <a:r>
              <a:rPr lang="en-US" sz="1800" b="0" i="0" dirty="0">
                <a:solidFill>
                  <a:srgbClr val="505050"/>
                </a:solidFill>
                <a:effectLst/>
                <a:latin typeface="Arial" panose="020B0604020202020204" pitchFamily="34" charset="0"/>
                <a:cs typeface="Arial" panose="020B0604020202020204" pitchFamily="34" charset="0"/>
              </a:rPr>
              <a:t>Azure Advisor provides you with a consistent, consolidated view of recommendations for all your Azure resources. It integrates with Azure Security Center to bring you security recommendations. </a:t>
            </a:r>
            <a:r>
              <a:rPr lang="en-US" sz="1800" b="0" i="0" dirty="0">
                <a:solidFill>
                  <a:srgbClr val="505050"/>
                </a:solidFill>
                <a:effectLst/>
                <a:highlight>
                  <a:srgbClr val="FFFF00"/>
                </a:highlight>
                <a:latin typeface="Arial" panose="020B0604020202020204" pitchFamily="34" charset="0"/>
                <a:cs typeface="Arial" panose="020B0604020202020204" pitchFamily="34" charset="0"/>
              </a:rPr>
              <a:t>You can get security recommendations from the Security tab on the Advisor dashboard. Examples of recommendations include restricting access to virtual machines by configuring Network Security Groups, enabling storage encryption, installing vulnerability assessment </a:t>
            </a:r>
            <a:r>
              <a:rPr lang="en-US" sz="1800" b="0" i="0" dirty="0">
                <a:solidFill>
                  <a:srgbClr val="505050"/>
                </a:solidFill>
                <a:effectLst/>
                <a:latin typeface="Arial" panose="020B0604020202020204" pitchFamily="34" charset="0"/>
                <a:cs typeface="Arial" panose="020B0604020202020204" pitchFamily="34" charset="0"/>
              </a:rPr>
              <a:t>solutions.</a:t>
            </a:r>
            <a:br>
              <a:rPr lang="en-US" sz="1800" dirty="0">
                <a:latin typeface="Arial" panose="020B0604020202020204" pitchFamily="34" charset="0"/>
                <a:cs typeface="Arial" panose="020B0604020202020204" pitchFamily="34" charset="0"/>
              </a:rPr>
            </a:br>
            <a:r>
              <a:rPr lang="en-US" sz="1800" b="0" i="0" dirty="0">
                <a:solidFill>
                  <a:srgbClr val="505050"/>
                </a:solidFill>
                <a:effectLst/>
                <a:latin typeface="Arial" panose="020B0604020202020204" pitchFamily="34" charset="0"/>
                <a:cs typeface="Arial" panose="020B0604020202020204" pitchFamily="34" charset="0"/>
              </a:rPr>
              <a:t>However</a:t>
            </a:r>
            <a:r>
              <a:rPr lang="en-US" sz="1800" b="0" i="0" dirty="0">
                <a:solidFill>
                  <a:srgbClr val="505050"/>
                </a:solidFill>
                <a:effectLst/>
                <a:highlight>
                  <a:srgbClr val="FFFF00"/>
                </a:highlight>
                <a:latin typeface="Arial" panose="020B0604020202020204" pitchFamily="34" charset="0"/>
                <a:cs typeface="Arial" panose="020B0604020202020204" pitchFamily="34" charset="0"/>
              </a:rPr>
              <a:t>, Azure Advisor does not provide recommendations on how to improve the security of an Azure AD environment</a:t>
            </a:r>
            <a:r>
              <a:rPr lang="en-US" sz="1800" b="0" i="0" dirty="0">
                <a:solidFill>
                  <a:srgbClr val="505050"/>
                </a:solidFill>
                <a:effectLst/>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b="0" i="0" dirty="0">
                <a:solidFill>
                  <a:srgbClr val="505050"/>
                </a:solidFill>
                <a:effectLst/>
                <a:latin typeface="Arial" panose="020B0604020202020204" pitchFamily="34" charset="0"/>
                <a:cs typeface="Arial" panose="020B0604020202020204" pitchFamily="34" charset="0"/>
              </a:rPr>
              <a:t>Box 2: Yes -</a:t>
            </a:r>
            <a:br>
              <a:rPr lang="en-US" sz="1800" dirty="0">
                <a:latin typeface="Arial" panose="020B0604020202020204" pitchFamily="34" charset="0"/>
                <a:cs typeface="Arial" panose="020B0604020202020204" pitchFamily="34" charset="0"/>
              </a:rPr>
            </a:br>
            <a:r>
              <a:rPr lang="en-US" sz="1800" b="0" i="0" dirty="0">
                <a:solidFill>
                  <a:srgbClr val="505050"/>
                </a:solidFill>
                <a:effectLst/>
                <a:latin typeface="Arial" panose="020B0604020202020204" pitchFamily="34" charset="0"/>
                <a:cs typeface="Arial" panose="020B0604020202020204" pitchFamily="34" charset="0"/>
              </a:rPr>
              <a:t>Advisor helps you optimize and reduce your overall Azure spend by identifying idle and underutilized resources. You can get cost recommendations from the Cost tab on the Advisor dashboard.</a:t>
            </a:r>
          </a:p>
          <a:p>
            <a:br>
              <a:rPr lang="en-US" sz="1800" dirty="0">
                <a:latin typeface="Arial" panose="020B0604020202020204" pitchFamily="34" charset="0"/>
                <a:cs typeface="Arial" panose="020B0604020202020204" pitchFamily="34" charset="0"/>
              </a:rPr>
            </a:br>
            <a:r>
              <a:rPr lang="en-US" sz="1800" b="0" i="0" dirty="0">
                <a:solidFill>
                  <a:srgbClr val="505050"/>
                </a:solidFill>
                <a:effectLst/>
                <a:latin typeface="Arial" panose="020B0604020202020204" pitchFamily="34" charset="0"/>
                <a:cs typeface="Arial" panose="020B0604020202020204" pitchFamily="34" charset="0"/>
              </a:rPr>
              <a:t>Box 3: No.</a:t>
            </a:r>
            <a:br>
              <a:rPr lang="en-US" sz="1800" dirty="0">
                <a:latin typeface="Arial" panose="020B0604020202020204" pitchFamily="34" charset="0"/>
                <a:cs typeface="Arial" panose="020B0604020202020204" pitchFamily="34" charset="0"/>
              </a:rPr>
            </a:br>
            <a:r>
              <a:rPr lang="en-US" sz="1800" b="0" i="0" dirty="0">
                <a:solidFill>
                  <a:srgbClr val="505050"/>
                </a:solidFill>
                <a:effectLst/>
                <a:latin typeface="Arial" panose="020B0604020202020204" pitchFamily="34" charset="0"/>
                <a:cs typeface="Arial" panose="020B0604020202020204" pitchFamily="34" charset="0"/>
              </a:rPr>
              <a:t>Azure Advisor does not provide recommendations on how to configure network settings on Azure virtual machines.</a:t>
            </a:r>
            <a:endParaRPr lang="en-IN" sz="18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ABAFA72-0795-475F-9418-C173FD4A3F38}"/>
              </a:ext>
            </a:extLst>
          </p:cNvPr>
          <p:cNvPicPr>
            <a:picLocks noChangeAspect="1"/>
          </p:cNvPicPr>
          <p:nvPr/>
        </p:nvPicPr>
        <p:blipFill>
          <a:blip r:embed="rId2"/>
          <a:stretch>
            <a:fillRect/>
          </a:stretch>
        </p:blipFill>
        <p:spPr>
          <a:xfrm>
            <a:off x="566530" y="288235"/>
            <a:ext cx="10515599" cy="3486358"/>
          </a:xfrm>
          <a:prstGeom prst="rect">
            <a:avLst/>
          </a:prstGeom>
        </p:spPr>
      </p:pic>
    </p:spTree>
    <p:extLst>
      <p:ext uri="{BB962C8B-B14F-4D97-AF65-F5344CB8AC3E}">
        <p14:creationId xmlns:p14="http://schemas.microsoft.com/office/powerpoint/2010/main" val="23597717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24C66F-37BF-4BD8-850D-E53E65372EC6}"/>
              </a:ext>
            </a:extLst>
          </p:cNvPr>
          <p:cNvSpPr>
            <a:spLocks noGrp="1"/>
          </p:cNvSpPr>
          <p:nvPr>
            <p:ph idx="1"/>
          </p:nvPr>
        </p:nvSpPr>
        <p:spPr>
          <a:xfrm>
            <a:off x="119270" y="4840357"/>
            <a:ext cx="11907078" cy="1997766"/>
          </a:xfrm>
        </p:spPr>
        <p:txBody>
          <a:bodyPr/>
          <a:lstStyle/>
          <a:p>
            <a:r>
              <a:rPr lang="en-US" b="0" i="0" dirty="0">
                <a:solidFill>
                  <a:srgbClr val="505050"/>
                </a:solidFill>
                <a:effectLst/>
                <a:latin typeface="Roboto Condensed" panose="02000000000000000000" pitchFamily="2" charset="0"/>
              </a:rPr>
              <a:t>The command can be run from PowerShell or the command prompt if you have the Azure CLI installed. However, it must be run on the Windows 10 computer, not in Azure</a:t>
            </a:r>
            <a:endParaRPr lang="en-IN" dirty="0"/>
          </a:p>
        </p:txBody>
      </p:sp>
      <p:sp>
        <p:nvSpPr>
          <p:cNvPr id="5" name="TextBox 4">
            <a:extLst>
              <a:ext uri="{FF2B5EF4-FFF2-40B4-BE49-F238E27FC236}">
                <a16:creationId xmlns:a16="http://schemas.microsoft.com/office/drawing/2014/main" id="{5B7A38A9-81FB-4DC8-9E7B-805EBB2D3B79}"/>
              </a:ext>
            </a:extLst>
          </p:cNvPr>
          <p:cNvSpPr txBox="1"/>
          <p:nvPr/>
        </p:nvSpPr>
        <p:spPr>
          <a:xfrm>
            <a:off x="337930" y="119841"/>
            <a:ext cx="11390243" cy="4524315"/>
          </a:xfrm>
          <a:prstGeom prst="rect">
            <a:avLst/>
          </a:prstGeom>
          <a:noFill/>
        </p:spPr>
        <p:txBody>
          <a:bodyPr wrap="square">
            <a:spAutoFit/>
          </a:bodyPr>
          <a:lstStyle/>
          <a:p>
            <a:pPr algn="l"/>
            <a:r>
              <a:rPr lang="en-US" sz="2400" b="0" i="0" dirty="0">
                <a:solidFill>
                  <a:srgbClr val="505050"/>
                </a:solidFill>
                <a:effectLst/>
                <a:latin typeface="Roboto Condensed" panose="02000000000000000000" pitchFamily="2" charset="0"/>
              </a:rPr>
              <a:t>You have an Azure subscription named Subscription1. You sign in to the Azure portal and create a resource group named RG1.</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From Azure documentation, you have the following command that creates a virtual machine named VM1. </a:t>
            </a:r>
            <a:r>
              <a:rPr lang="en-US" sz="2400" b="0" i="0" dirty="0" err="1">
                <a:solidFill>
                  <a:srgbClr val="505050"/>
                </a:solidFill>
                <a:effectLst/>
                <a:latin typeface="Roboto Condensed" panose="02000000000000000000" pitchFamily="2" charset="0"/>
              </a:rPr>
              <a:t>az</a:t>
            </a:r>
            <a:r>
              <a:rPr lang="en-US" sz="2400" b="0" i="0" dirty="0">
                <a:solidFill>
                  <a:srgbClr val="505050"/>
                </a:solidFill>
                <a:effectLst/>
                <a:latin typeface="Roboto Condensed" panose="02000000000000000000" pitchFamily="2" charset="0"/>
              </a:rPr>
              <a:t> </a:t>
            </a:r>
            <a:r>
              <a:rPr lang="en-US" sz="2400" b="0" i="0" dirty="0" err="1">
                <a:solidFill>
                  <a:srgbClr val="505050"/>
                </a:solidFill>
                <a:effectLst/>
                <a:latin typeface="Roboto Condensed" panose="02000000000000000000" pitchFamily="2" charset="0"/>
              </a:rPr>
              <a:t>vm</a:t>
            </a:r>
            <a:r>
              <a:rPr lang="en-US" sz="2400" b="0" i="0" dirty="0">
                <a:solidFill>
                  <a:srgbClr val="505050"/>
                </a:solidFill>
                <a:effectLst/>
                <a:latin typeface="Roboto Condensed" panose="02000000000000000000" pitchFamily="2" charset="0"/>
              </a:rPr>
              <a:t> create --resource-group RG1 --name VM1 --image </a:t>
            </a:r>
            <a:r>
              <a:rPr lang="en-US" sz="2400" b="0" i="0" dirty="0" err="1">
                <a:solidFill>
                  <a:srgbClr val="505050"/>
                </a:solidFill>
                <a:effectLst/>
                <a:latin typeface="Roboto Condensed" panose="02000000000000000000" pitchFamily="2" charset="0"/>
              </a:rPr>
              <a:t>UbuntuLTS</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--generate-</a:t>
            </a:r>
            <a:r>
              <a:rPr lang="en-US" sz="2400" b="0" i="0" dirty="0" err="1">
                <a:solidFill>
                  <a:srgbClr val="505050"/>
                </a:solidFill>
                <a:effectLst/>
                <a:latin typeface="Roboto Condensed" panose="02000000000000000000" pitchFamily="2" charset="0"/>
              </a:rPr>
              <a:t>ssh</a:t>
            </a:r>
            <a:r>
              <a:rPr lang="en-US" sz="2400" b="0" i="0" dirty="0">
                <a:solidFill>
                  <a:srgbClr val="505050"/>
                </a:solidFill>
                <a:effectLst/>
                <a:latin typeface="Roboto Condensed" panose="02000000000000000000" pitchFamily="2" charset="0"/>
              </a:rPr>
              <a:t>-keys</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You need to create VM1 in Subscription1 by using the command.</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Solution: From a computer that runs Windows 10, install Azure CLI</a:t>
            </a:r>
            <a:r>
              <a:rPr lang="en-US" sz="2400" b="0" i="0" dirty="0">
                <a:solidFill>
                  <a:srgbClr val="505050"/>
                </a:solidFill>
                <a:effectLst/>
                <a:highlight>
                  <a:srgbClr val="FFFF00"/>
                </a:highlight>
                <a:latin typeface="Roboto Condensed" panose="02000000000000000000" pitchFamily="2" charset="0"/>
              </a:rPr>
              <a:t>. From PowerShell, sign in to Azure </a:t>
            </a:r>
            <a:r>
              <a:rPr lang="en-US" sz="2400" b="0" i="0" dirty="0">
                <a:solidFill>
                  <a:srgbClr val="505050"/>
                </a:solidFill>
                <a:effectLst/>
                <a:latin typeface="Roboto Condensed" panose="02000000000000000000" pitchFamily="2" charset="0"/>
              </a:rPr>
              <a:t>and then run the command.</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Does this meet the goal?</a:t>
            </a:r>
            <a:br>
              <a:rPr lang="en-US" sz="2400" b="0" i="0" dirty="0">
                <a:solidFill>
                  <a:srgbClr val="505050"/>
                </a:solidFill>
                <a:effectLst/>
                <a:latin typeface="Roboto Condensed" panose="02000000000000000000" pitchFamily="2" charset="0"/>
              </a:rPr>
            </a:br>
            <a:endParaRPr lang="en-US" sz="2400"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sz="2400" b="0" i="0" dirty="0">
                <a:solidFill>
                  <a:srgbClr val="505050"/>
                </a:solidFill>
                <a:effectLst/>
                <a:latin typeface="Roboto Condensed" panose="02000000000000000000" pitchFamily="2" charset="0"/>
              </a:rPr>
              <a:t>A. Yes</a:t>
            </a:r>
          </a:p>
          <a:p>
            <a:pPr algn="l">
              <a:buFont typeface="Arial" panose="020B0604020202020204" pitchFamily="34" charset="0"/>
              <a:buChar char="•"/>
            </a:pPr>
            <a:r>
              <a:rPr lang="en-US" sz="2400" b="0" i="0" dirty="0">
                <a:solidFill>
                  <a:srgbClr val="505050"/>
                </a:solidFill>
                <a:effectLst/>
                <a:highlight>
                  <a:srgbClr val="FFFF00"/>
                </a:highlight>
                <a:latin typeface="Roboto Condensed" panose="02000000000000000000" pitchFamily="2" charset="0"/>
              </a:rPr>
              <a:t>B. No</a:t>
            </a:r>
          </a:p>
        </p:txBody>
      </p:sp>
    </p:spTree>
    <p:extLst>
      <p:ext uri="{BB962C8B-B14F-4D97-AF65-F5344CB8AC3E}">
        <p14:creationId xmlns:p14="http://schemas.microsoft.com/office/powerpoint/2010/main" val="1186984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7BBC-1569-474E-9FF8-7517A458B8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34CF78-BCBD-4DD6-A097-2574DE7C2401}"/>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7C0593CF-7D46-4663-A54B-256F258E3974}"/>
              </a:ext>
            </a:extLst>
          </p:cNvPr>
          <p:cNvSpPr txBox="1"/>
          <p:nvPr/>
        </p:nvSpPr>
        <p:spPr>
          <a:xfrm>
            <a:off x="1083365" y="1582341"/>
            <a:ext cx="10058399" cy="3139321"/>
          </a:xfrm>
          <a:prstGeom prst="rect">
            <a:avLst/>
          </a:prstGeom>
          <a:noFill/>
        </p:spPr>
        <p:txBody>
          <a:bodyPr wrap="square">
            <a:spAutoFit/>
          </a:bodyPr>
          <a:lstStyle/>
          <a:p>
            <a:pPr algn="l"/>
            <a:r>
              <a:rPr lang="en-US" b="0" i="0" dirty="0">
                <a:solidFill>
                  <a:srgbClr val="505050"/>
                </a:solidFill>
                <a:effectLst/>
                <a:latin typeface="Roboto Condensed" panose="02000000000000000000" pitchFamily="2" charset="0"/>
              </a:rPr>
              <a:t>You have an Azure subscription named Subscription1. You sign in to the Azure portal and create a resource group named RG1.</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From Azure documentation, you have the following command that creates a virtual machine named VM1. </a:t>
            </a:r>
            <a:r>
              <a:rPr lang="en-US" b="0" i="0" dirty="0" err="1">
                <a:solidFill>
                  <a:srgbClr val="505050"/>
                </a:solidFill>
                <a:effectLst/>
                <a:latin typeface="Roboto Condensed" panose="02000000000000000000" pitchFamily="2" charset="0"/>
              </a:rPr>
              <a:t>az</a:t>
            </a:r>
            <a:r>
              <a:rPr lang="en-US" b="0" i="0" dirty="0">
                <a:solidFill>
                  <a:srgbClr val="505050"/>
                </a:solidFill>
                <a:effectLst/>
                <a:latin typeface="Roboto Condensed" panose="02000000000000000000" pitchFamily="2" charset="0"/>
              </a:rPr>
              <a:t> </a:t>
            </a:r>
            <a:r>
              <a:rPr lang="en-US" b="0" i="0" dirty="0" err="1">
                <a:solidFill>
                  <a:srgbClr val="505050"/>
                </a:solidFill>
                <a:effectLst/>
                <a:latin typeface="Roboto Condensed" panose="02000000000000000000" pitchFamily="2" charset="0"/>
              </a:rPr>
              <a:t>vm</a:t>
            </a:r>
            <a:r>
              <a:rPr lang="en-US" b="0" i="0" dirty="0">
                <a:solidFill>
                  <a:srgbClr val="505050"/>
                </a:solidFill>
                <a:effectLst/>
                <a:latin typeface="Roboto Condensed" panose="02000000000000000000" pitchFamily="2" charset="0"/>
              </a:rPr>
              <a:t> create --resource-group RG1 --name VM1 --image </a:t>
            </a:r>
            <a:r>
              <a:rPr lang="en-US" b="0" i="0" dirty="0" err="1">
                <a:solidFill>
                  <a:srgbClr val="505050"/>
                </a:solidFill>
                <a:effectLst/>
                <a:latin typeface="Roboto Condensed" panose="02000000000000000000" pitchFamily="2" charset="0"/>
              </a:rPr>
              <a:t>UbuntuLTS</a:t>
            </a:r>
            <a:r>
              <a:rPr lang="en-US" b="0" i="0" dirty="0">
                <a:solidFill>
                  <a:srgbClr val="505050"/>
                </a:solidFill>
                <a:effectLst/>
                <a:latin typeface="Roboto Condensed" panose="02000000000000000000" pitchFamily="2" charset="0"/>
              </a:rPr>
              <a:t> --generate-</a:t>
            </a:r>
            <a:r>
              <a:rPr lang="en-US" b="0" i="0" dirty="0" err="1">
                <a:solidFill>
                  <a:srgbClr val="505050"/>
                </a:solidFill>
                <a:effectLst/>
                <a:latin typeface="Roboto Condensed" panose="02000000000000000000" pitchFamily="2" charset="0"/>
              </a:rPr>
              <a:t>ssh</a:t>
            </a:r>
            <a:r>
              <a:rPr lang="en-US" b="0" i="0" dirty="0">
                <a:solidFill>
                  <a:srgbClr val="505050"/>
                </a:solidFill>
                <a:effectLst/>
                <a:latin typeface="Roboto Condensed" panose="02000000000000000000" pitchFamily="2" charset="0"/>
              </a:rPr>
              <a:t>-keys</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You need to create VM1 in Subscription1 by using the command.</a:t>
            </a:r>
            <a:br>
              <a:rPr lang="en-US" b="0" i="0" dirty="0">
                <a:solidFill>
                  <a:srgbClr val="505050"/>
                </a:solidFill>
                <a:effectLst/>
                <a:latin typeface="Roboto Condensed" panose="02000000000000000000" pitchFamily="2" charset="0"/>
              </a:rPr>
            </a:br>
            <a:r>
              <a:rPr lang="en-US" b="0" i="0" dirty="0">
                <a:solidFill>
                  <a:srgbClr val="505050"/>
                </a:solidFill>
                <a:effectLst/>
                <a:latin typeface="Roboto Condensed" panose="02000000000000000000" pitchFamily="2" charset="0"/>
              </a:rPr>
              <a:t>Solution: From the Azure portal, launch Azure Cloud Shell and select PowerShell. </a:t>
            </a:r>
            <a:r>
              <a:rPr lang="en-US" b="0" i="0" dirty="0">
                <a:solidFill>
                  <a:srgbClr val="505050"/>
                </a:solidFill>
                <a:effectLst/>
                <a:highlight>
                  <a:srgbClr val="FFFF00"/>
                </a:highlight>
                <a:latin typeface="Roboto Condensed" panose="02000000000000000000" pitchFamily="2" charset="0"/>
              </a:rPr>
              <a:t>Run the command in Cloud Shell.</a:t>
            </a:r>
            <a:br>
              <a:rPr lang="en-US" b="0" i="0" dirty="0">
                <a:solidFill>
                  <a:srgbClr val="505050"/>
                </a:solidFill>
                <a:effectLst/>
                <a:highlight>
                  <a:srgbClr val="FFFF00"/>
                </a:highlight>
                <a:latin typeface="Roboto Condensed" panose="02000000000000000000" pitchFamily="2" charset="0"/>
              </a:rPr>
            </a:br>
            <a:r>
              <a:rPr lang="en-US" b="0" i="0" dirty="0">
                <a:solidFill>
                  <a:srgbClr val="505050"/>
                </a:solidFill>
                <a:effectLst/>
                <a:latin typeface="Roboto Condensed" panose="02000000000000000000" pitchFamily="2" charset="0"/>
              </a:rPr>
              <a:t>Does this meet the goal?</a:t>
            </a:r>
            <a:br>
              <a:rPr lang="en-US" b="0" i="0" dirty="0">
                <a:solidFill>
                  <a:srgbClr val="505050"/>
                </a:solidFill>
                <a:effectLst/>
                <a:latin typeface="Roboto Condensed" panose="02000000000000000000" pitchFamily="2" charset="0"/>
              </a:rPr>
            </a:br>
            <a:endParaRPr lang="en-US" b="0" i="0" dirty="0">
              <a:solidFill>
                <a:srgbClr val="505050"/>
              </a:solidFill>
              <a:effectLst/>
              <a:highlight>
                <a:srgbClr val="FFFF00"/>
              </a:highlight>
              <a:latin typeface="Roboto Condensed" panose="02000000000000000000" pitchFamily="2" charset="0"/>
            </a:endParaRPr>
          </a:p>
          <a:p>
            <a:pPr algn="l">
              <a:buFont typeface="Arial" panose="020B0604020202020204" pitchFamily="34" charset="0"/>
              <a:buChar char="•"/>
            </a:pPr>
            <a:r>
              <a:rPr lang="en-US" b="0" i="0" dirty="0">
                <a:solidFill>
                  <a:srgbClr val="505050"/>
                </a:solidFill>
                <a:effectLst/>
                <a:highlight>
                  <a:srgbClr val="FFFF00"/>
                </a:highlight>
                <a:latin typeface="Roboto Condensed" panose="02000000000000000000" pitchFamily="2" charset="0"/>
              </a:rPr>
              <a:t>A. Yes</a:t>
            </a:r>
          </a:p>
          <a:p>
            <a:pPr algn="l">
              <a:buFont typeface="Arial" panose="020B0604020202020204" pitchFamily="34" charset="0"/>
              <a:buChar char="•"/>
            </a:pPr>
            <a:r>
              <a:rPr lang="en-US" b="0" i="0" dirty="0">
                <a:solidFill>
                  <a:srgbClr val="505050"/>
                </a:solidFill>
                <a:effectLst/>
                <a:latin typeface="Roboto Condensed" panose="02000000000000000000" pitchFamily="2" charset="0"/>
              </a:rPr>
              <a:t>B. No</a:t>
            </a:r>
          </a:p>
        </p:txBody>
      </p:sp>
    </p:spTree>
    <p:extLst>
      <p:ext uri="{BB962C8B-B14F-4D97-AF65-F5344CB8AC3E}">
        <p14:creationId xmlns:p14="http://schemas.microsoft.com/office/powerpoint/2010/main" val="38052823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D82-DDF0-47DA-BA5B-432A0FCBCA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0FB3A5-CE21-4187-BC08-3A3877E0DB38}"/>
              </a:ext>
            </a:extLst>
          </p:cNvPr>
          <p:cNvSpPr>
            <a:spLocks noGrp="1"/>
          </p:cNvSpPr>
          <p:nvPr>
            <p:ph idx="1"/>
          </p:nvPr>
        </p:nvSpPr>
        <p:spPr>
          <a:xfrm>
            <a:off x="838200" y="4552121"/>
            <a:ext cx="10515600" cy="1940754"/>
          </a:xfrm>
        </p:spPr>
        <p:txBody>
          <a:bodyPr/>
          <a:lstStyle/>
          <a:p>
            <a:r>
              <a:rPr lang="en-US" b="0" i="0" dirty="0">
                <a:solidFill>
                  <a:srgbClr val="505050"/>
                </a:solidFill>
                <a:effectLst/>
                <a:latin typeface="Roboto Condensed" panose="02000000000000000000" pitchFamily="2" charset="0"/>
              </a:rPr>
              <a:t>The command can be run from PowerShell or the command prompt if you have the Azure CLI installed. However, it must be run on the Windows 10 computer, not in Azure</a:t>
            </a:r>
            <a:endParaRPr lang="en-IN" dirty="0"/>
          </a:p>
        </p:txBody>
      </p:sp>
      <p:sp>
        <p:nvSpPr>
          <p:cNvPr id="5" name="TextBox 4">
            <a:extLst>
              <a:ext uri="{FF2B5EF4-FFF2-40B4-BE49-F238E27FC236}">
                <a16:creationId xmlns:a16="http://schemas.microsoft.com/office/drawing/2014/main" id="{F071E17C-B8ED-4E56-B929-F8AD63A903C9}"/>
              </a:ext>
            </a:extLst>
          </p:cNvPr>
          <p:cNvSpPr txBox="1"/>
          <p:nvPr/>
        </p:nvSpPr>
        <p:spPr>
          <a:xfrm>
            <a:off x="606287" y="365125"/>
            <a:ext cx="10747513" cy="4401205"/>
          </a:xfrm>
          <a:prstGeom prst="rect">
            <a:avLst/>
          </a:prstGeom>
          <a:noFill/>
        </p:spPr>
        <p:txBody>
          <a:bodyPr wrap="square">
            <a:spAutoFit/>
          </a:bodyPr>
          <a:lstStyle/>
          <a:p>
            <a:pPr algn="l"/>
            <a:r>
              <a:rPr lang="en-US" sz="2000" b="0" i="0" dirty="0">
                <a:solidFill>
                  <a:srgbClr val="505050"/>
                </a:solidFill>
                <a:effectLst/>
                <a:latin typeface="Roboto Condensed" panose="02000000000000000000" pitchFamily="2" charset="0"/>
              </a:rPr>
              <a:t>You have an Azure subscription named Subscription1. You sign in to the Azure portal and create a resource group named RG1.</a:t>
            </a:r>
            <a:br>
              <a:rPr lang="en-US" sz="2000" b="0" i="0" dirty="0">
                <a:solidFill>
                  <a:srgbClr val="505050"/>
                </a:solidFill>
                <a:effectLst/>
                <a:latin typeface="Roboto Condensed" panose="02000000000000000000" pitchFamily="2" charset="0"/>
              </a:rPr>
            </a:br>
            <a:r>
              <a:rPr lang="en-US" sz="2000" b="0" i="0" dirty="0">
                <a:solidFill>
                  <a:srgbClr val="505050"/>
                </a:solidFill>
                <a:effectLst/>
                <a:latin typeface="Roboto Condensed" panose="02000000000000000000" pitchFamily="2" charset="0"/>
              </a:rPr>
              <a:t>From Azure documentation, you have the following command that creates a virtual machine named VM1. </a:t>
            </a:r>
            <a:r>
              <a:rPr lang="en-US" sz="2000" b="0" i="0" dirty="0" err="1">
                <a:solidFill>
                  <a:srgbClr val="505050"/>
                </a:solidFill>
                <a:effectLst/>
                <a:latin typeface="Roboto Condensed" panose="02000000000000000000" pitchFamily="2" charset="0"/>
              </a:rPr>
              <a:t>az</a:t>
            </a:r>
            <a:r>
              <a:rPr lang="en-US" sz="2000" b="0" i="0" dirty="0">
                <a:solidFill>
                  <a:srgbClr val="505050"/>
                </a:solidFill>
                <a:effectLst/>
                <a:latin typeface="Roboto Condensed" panose="02000000000000000000" pitchFamily="2" charset="0"/>
              </a:rPr>
              <a:t> </a:t>
            </a:r>
            <a:r>
              <a:rPr lang="en-US" sz="2000" b="0" i="0" dirty="0" err="1">
                <a:solidFill>
                  <a:srgbClr val="505050"/>
                </a:solidFill>
                <a:effectLst/>
                <a:latin typeface="Roboto Condensed" panose="02000000000000000000" pitchFamily="2" charset="0"/>
              </a:rPr>
              <a:t>vm</a:t>
            </a:r>
            <a:r>
              <a:rPr lang="en-US" sz="2000" b="0" i="0" dirty="0">
                <a:solidFill>
                  <a:srgbClr val="505050"/>
                </a:solidFill>
                <a:effectLst/>
                <a:latin typeface="Roboto Condensed" panose="02000000000000000000" pitchFamily="2" charset="0"/>
              </a:rPr>
              <a:t> create --resource-group RG1 --name VM1 --image </a:t>
            </a:r>
            <a:r>
              <a:rPr lang="en-US" sz="2000" b="0" i="0" dirty="0" err="1">
                <a:solidFill>
                  <a:srgbClr val="505050"/>
                </a:solidFill>
                <a:effectLst/>
                <a:latin typeface="Roboto Condensed" panose="02000000000000000000" pitchFamily="2" charset="0"/>
              </a:rPr>
              <a:t>UbuntuLTS</a:t>
            </a:r>
            <a:br>
              <a:rPr lang="en-US" sz="2000" b="0" i="0" dirty="0">
                <a:solidFill>
                  <a:srgbClr val="505050"/>
                </a:solidFill>
                <a:effectLst/>
                <a:latin typeface="Roboto Condensed" panose="02000000000000000000" pitchFamily="2" charset="0"/>
              </a:rPr>
            </a:br>
            <a:r>
              <a:rPr lang="en-US" sz="2000" b="0" i="0" dirty="0">
                <a:solidFill>
                  <a:srgbClr val="505050"/>
                </a:solidFill>
                <a:effectLst/>
                <a:latin typeface="Roboto Condensed" panose="02000000000000000000" pitchFamily="2" charset="0"/>
              </a:rPr>
              <a:t>--generate-</a:t>
            </a:r>
            <a:r>
              <a:rPr lang="en-US" sz="2000" b="0" i="0" dirty="0" err="1">
                <a:solidFill>
                  <a:srgbClr val="505050"/>
                </a:solidFill>
                <a:effectLst/>
                <a:latin typeface="Roboto Condensed" panose="02000000000000000000" pitchFamily="2" charset="0"/>
              </a:rPr>
              <a:t>ssh</a:t>
            </a:r>
            <a:r>
              <a:rPr lang="en-US" sz="2000" b="0" i="0" dirty="0">
                <a:solidFill>
                  <a:srgbClr val="505050"/>
                </a:solidFill>
                <a:effectLst/>
                <a:latin typeface="Roboto Condensed" panose="02000000000000000000" pitchFamily="2" charset="0"/>
              </a:rPr>
              <a:t>-keys</a:t>
            </a:r>
            <a:br>
              <a:rPr lang="en-US" sz="2000" b="0" i="0" dirty="0">
                <a:solidFill>
                  <a:srgbClr val="505050"/>
                </a:solidFill>
                <a:effectLst/>
                <a:latin typeface="Roboto Condensed" panose="02000000000000000000" pitchFamily="2" charset="0"/>
              </a:rPr>
            </a:br>
            <a:r>
              <a:rPr lang="en-US" sz="2000" b="0" i="0" dirty="0">
                <a:solidFill>
                  <a:srgbClr val="505050"/>
                </a:solidFill>
                <a:effectLst/>
                <a:latin typeface="Roboto Condensed" panose="02000000000000000000" pitchFamily="2" charset="0"/>
              </a:rPr>
              <a:t>You need to create VM1 in Subscription1 by using the command.</a:t>
            </a:r>
            <a:br>
              <a:rPr lang="en-US" sz="2000" b="0" i="0" dirty="0">
                <a:solidFill>
                  <a:srgbClr val="505050"/>
                </a:solidFill>
                <a:effectLst/>
                <a:latin typeface="Roboto Condensed" panose="02000000000000000000" pitchFamily="2" charset="0"/>
              </a:rPr>
            </a:br>
            <a:r>
              <a:rPr lang="en-US" sz="2000" b="0" i="0" dirty="0">
                <a:solidFill>
                  <a:srgbClr val="505050"/>
                </a:solidFill>
                <a:effectLst/>
                <a:latin typeface="Roboto Condensed" panose="02000000000000000000" pitchFamily="2" charset="0"/>
              </a:rPr>
              <a:t>Solution: From a computer that runs Windows 10, install Azure CLI. </a:t>
            </a:r>
            <a:r>
              <a:rPr lang="en-US" sz="2000" b="0" i="0" dirty="0">
                <a:solidFill>
                  <a:srgbClr val="505050"/>
                </a:solidFill>
                <a:effectLst/>
                <a:highlight>
                  <a:srgbClr val="FFFF00"/>
                </a:highlight>
                <a:latin typeface="Roboto Condensed" panose="02000000000000000000" pitchFamily="2" charset="0"/>
              </a:rPr>
              <a:t>From a command prompt, sign in to Azure</a:t>
            </a:r>
            <a:r>
              <a:rPr lang="en-US" sz="2000" b="0" i="0" dirty="0">
                <a:solidFill>
                  <a:srgbClr val="505050"/>
                </a:solidFill>
                <a:effectLst/>
                <a:latin typeface="Roboto Condensed" panose="02000000000000000000" pitchFamily="2" charset="0"/>
              </a:rPr>
              <a:t> and then run the command.</a:t>
            </a:r>
            <a:br>
              <a:rPr lang="en-US" sz="2000" b="0" i="0" dirty="0">
                <a:solidFill>
                  <a:srgbClr val="505050"/>
                </a:solidFill>
                <a:effectLst/>
                <a:latin typeface="Roboto Condensed" panose="02000000000000000000" pitchFamily="2" charset="0"/>
              </a:rPr>
            </a:br>
            <a:r>
              <a:rPr lang="en-US" sz="2000" b="0" i="0" dirty="0">
                <a:solidFill>
                  <a:srgbClr val="505050"/>
                </a:solidFill>
                <a:effectLst/>
                <a:latin typeface="Roboto Condensed" panose="02000000000000000000" pitchFamily="2" charset="0"/>
              </a:rPr>
              <a:t>Does this meet the goal?</a:t>
            </a:r>
            <a:br>
              <a:rPr lang="en-US" sz="2000" b="0" i="0" dirty="0">
                <a:solidFill>
                  <a:srgbClr val="505050"/>
                </a:solidFill>
                <a:effectLst/>
                <a:latin typeface="Roboto Condensed" panose="02000000000000000000" pitchFamily="2" charset="0"/>
              </a:rPr>
            </a:br>
            <a:endParaRPr lang="en-US" sz="2000"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sz="2000" b="0" i="0" dirty="0">
                <a:solidFill>
                  <a:srgbClr val="505050"/>
                </a:solidFill>
                <a:effectLst/>
                <a:latin typeface="Roboto Condensed" panose="02000000000000000000" pitchFamily="2" charset="0"/>
              </a:rPr>
              <a:t>A. Yes</a:t>
            </a:r>
          </a:p>
          <a:p>
            <a:pPr algn="l">
              <a:buFont typeface="Arial" panose="020B0604020202020204" pitchFamily="34" charset="0"/>
              <a:buChar char="•"/>
            </a:pPr>
            <a:r>
              <a:rPr lang="en-US" sz="2000" b="0" i="0" dirty="0">
                <a:solidFill>
                  <a:srgbClr val="505050"/>
                </a:solidFill>
                <a:effectLst/>
                <a:highlight>
                  <a:srgbClr val="FFFF00"/>
                </a:highlight>
                <a:latin typeface="Roboto Condensed" panose="02000000000000000000" pitchFamily="2" charset="0"/>
              </a:rPr>
              <a:t>B. No</a:t>
            </a:r>
          </a:p>
          <a:p>
            <a:r>
              <a:rPr lang="en-US" sz="2000" b="0" i="0" u="none" strike="noStrike" dirty="0">
                <a:solidFill>
                  <a:srgbClr val="FFFFFF"/>
                </a:solidFill>
                <a:effectLst/>
                <a:latin typeface="Roboto Condensed" panose="02000000000000000000" pitchFamily="2" charset="0"/>
                <a:hlinkClick r:id="rId2"/>
              </a:rPr>
              <a:t>Hide Solution</a:t>
            </a:r>
            <a:br>
              <a:rPr lang="en-US" sz="2000" dirty="0"/>
            </a:br>
            <a:endParaRPr lang="en-IN" sz="2000" dirty="0"/>
          </a:p>
        </p:txBody>
      </p:sp>
    </p:spTree>
    <p:extLst>
      <p:ext uri="{BB962C8B-B14F-4D97-AF65-F5344CB8AC3E}">
        <p14:creationId xmlns:p14="http://schemas.microsoft.com/office/powerpoint/2010/main" val="22659298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83DE6-6DCA-456A-8A52-E05E774A907F}"/>
              </a:ext>
            </a:extLst>
          </p:cNvPr>
          <p:cNvSpPr>
            <a:spLocks noGrp="1"/>
          </p:cNvSpPr>
          <p:nvPr>
            <p:ph idx="1"/>
          </p:nvPr>
        </p:nvSpPr>
        <p:spPr>
          <a:xfrm>
            <a:off x="457200" y="3429001"/>
            <a:ext cx="10896600" cy="2747962"/>
          </a:xfrm>
        </p:spPr>
        <p:txBody>
          <a:bodyPr>
            <a:normAutofit fontScale="92500"/>
          </a:bodyPr>
          <a:lstStyle/>
          <a:p>
            <a:r>
              <a:rPr lang="en-US" b="0" i="0" dirty="0">
                <a:solidFill>
                  <a:srgbClr val="505050"/>
                </a:solidFill>
                <a:effectLst/>
                <a:latin typeface="Roboto Condensed" panose="02000000000000000000" pitchFamily="2" charset="0"/>
              </a:rPr>
              <a:t>Azure Resource Manager templates provides a common platform for deploying objects to a cloud infrastructure and for implementing consistency across the</a:t>
            </a:r>
            <a:br>
              <a:rPr lang="en-US" dirty="0"/>
            </a:br>
            <a:r>
              <a:rPr lang="en-US" b="0" i="0" dirty="0">
                <a:solidFill>
                  <a:srgbClr val="505050"/>
                </a:solidFill>
                <a:effectLst/>
                <a:latin typeface="Roboto Condensed" panose="02000000000000000000" pitchFamily="2" charset="0"/>
              </a:rPr>
              <a:t>Azure environment.</a:t>
            </a:r>
            <a:br>
              <a:rPr lang="en-US" dirty="0"/>
            </a:br>
            <a:r>
              <a:rPr lang="en-US" b="0" i="0" dirty="0">
                <a:solidFill>
                  <a:srgbClr val="505050"/>
                </a:solidFill>
                <a:effectLst/>
                <a:latin typeface="Roboto Condensed" panose="02000000000000000000" pitchFamily="2" charset="0"/>
              </a:rPr>
              <a:t>Azure policies are </a:t>
            </a:r>
            <a:r>
              <a:rPr lang="en-US" b="0" i="0" dirty="0">
                <a:solidFill>
                  <a:srgbClr val="505050"/>
                </a:solidFill>
                <a:effectLst/>
                <a:highlight>
                  <a:srgbClr val="FFFF00"/>
                </a:highlight>
                <a:latin typeface="Roboto Condensed" panose="02000000000000000000" pitchFamily="2" charset="0"/>
              </a:rPr>
              <a:t>used to define rules for what can be deployed </a:t>
            </a:r>
            <a:r>
              <a:rPr lang="en-US" b="0" i="0" dirty="0">
                <a:solidFill>
                  <a:srgbClr val="505050"/>
                </a:solidFill>
                <a:effectLst/>
                <a:latin typeface="Roboto Condensed" panose="02000000000000000000" pitchFamily="2" charset="0"/>
              </a:rPr>
              <a:t>and how it should be deployed. Whilst this can help in ensuring consistency, </a:t>
            </a:r>
            <a:r>
              <a:rPr lang="en-US" b="0" i="0" dirty="0">
                <a:solidFill>
                  <a:srgbClr val="505050"/>
                </a:solidFill>
                <a:effectLst/>
                <a:highlight>
                  <a:srgbClr val="FFFF00"/>
                </a:highlight>
                <a:latin typeface="Roboto Condensed" panose="02000000000000000000" pitchFamily="2" charset="0"/>
              </a:rPr>
              <a:t>Azure policies do not provide the common platform for deploying objects to a cloud </a:t>
            </a:r>
            <a:r>
              <a:rPr lang="en-US" b="0" i="0" dirty="0">
                <a:solidFill>
                  <a:srgbClr val="505050"/>
                </a:solidFill>
                <a:effectLst/>
                <a:latin typeface="Roboto Condensed" panose="02000000000000000000" pitchFamily="2" charset="0"/>
              </a:rPr>
              <a:t>infrastructure.</a:t>
            </a:r>
            <a:endParaRPr lang="en-IN" dirty="0"/>
          </a:p>
        </p:txBody>
      </p:sp>
      <p:pic>
        <p:nvPicPr>
          <p:cNvPr id="26626" name="Picture 2">
            <a:extLst>
              <a:ext uri="{FF2B5EF4-FFF2-40B4-BE49-F238E27FC236}">
                <a16:creationId xmlns:a16="http://schemas.microsoft.com/office/drawing/2014/main" id="{AA3E5A71-14D9-40B5-8D8E-7408A11E7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421" y="801550"/>
            <a:ext cx="11324980" cy="246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684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7BDC-586F-4110-802C-43872A68844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DB776BC-642B-42F7-B8C6-0C61E21A0805}"/>
              </a:ext>
            </a:extLst>
          </p:cNvPr>
          <p:cNvSpPr>
            <a:spLocks noGrp="1"/>
          </p:cNvSpPr>
          <p:nvPr>
            <p:ph idx="1"/>
          </p:nvPr>
        </p:nvSpPr>
        <p:spPr/>
        <p:txBody>
          <a:bodyPr/>
          <a:lstStyle/>
          <a:p>
            <a:endParaRPr lang="en-IN" dirty="0"/>
          </a:p>
        </p:txBody>
      </p:sp>
      <p:pic>
        <p:nvPicPr>
          <p:cNvPr id="15362" name="Picture 2">
            <a:extLst>
              <a:ext uri="{FF2B5EF4-FFF2-40B4-BE49-F238E27FC236}">
                <a16:creationId xmlns:a16="http://schemas.microsoft.com/office/drawing/2014/main" id="{76E8E060-2246-43D2-BF31-B3AE86B88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4838"/>
            <a:ext cx="12192000" cy="56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8661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2B650-C3C3-499E-917C-CA41610CB18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DBCEA2-6AC4-4B2B-9EDB-2239D4C6E08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359F383-C628-4DFF-A169-5E50EE2D70DC}"/>
              </a:ext>
            </a:extLst>
          </p:cNvPr>
          <p:cNvPicPr>
            <a:picLocks noChangeAspect="1"/>
          </p:cNvPicPr>
          <p:nvPr/>
        </p:nvPicPr>
        <p:blipFill>
          <a:blip r:embed="rId2"/>
          <a:stretch>
            <a:fillRect/>
          </a:stretch>
        </p:blipFill>
        <p:spPr>
          <a:xfrm>
            <a:off x="110056" y="1948070"/>
            <a:ext cx="10567469" cy="2614405"/>
          </a:xfrm>
          <a:prstGeom prst="rect">
            <a:avLst/>
          </a:prstGeom>
        </p:spPr>
      </p:pic>
    </p:spTree>
    <p:extLst>
      <p:ext uri="{BB962C8B-B14F-4D97-AF65-F5344CB8AC3E}">
        <p14:creationId xmlns:p14="http://schemas.microsoft.com/office/powerpoint/2010/main" val="38347430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4DA7-6556-4F14-BBD5-70A3597E2548}"/>
              </a:ext>
            </a:extLst>
          </p:cNvPr>
          <p:cNvSpPr>
            <a:spLocks noGrp="1"/>
          </p:cNvSpPr>
          <p:nvPr>
            <p:ph type="title"/>
          </p:nvPr>
        </p:nvSpPr>
        <p:spPr>
          <a:xfrm>
            <a:off x="838200" y="227062"/>
            <a:ext cx="10515600" cy="1325563"/>
          </a:xfrm>
        </p:spPr>
        <p:txBody>
          <a:bodyPr/>
          <a:lstStyle/>
          <a:p>
            <a:endParaRPr lang="en-IN"/>
          </a:p>
        </p:txBody>
      </p:sp>
      <p:sp>
        <p:nvSpPr>
          <p:cNvPr id="3" name="Content Placeholder 2">
            <a:extLst>
              <a:ext uri="{FF2B5EF4-FFF2-40B4-BE49-F238E27FC236}">
                <a16:creationId xmlns:a16="http://schemas.microsoft.com/office/drawing/2014/main" id="{893A5155-9EA1-46D9-A7FA-844F817BFCA4}"/>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64FC29E7-1601-4539-8323-B4D1A190A954}"/>
              </a:ext>
            </a:extLst>
          </p:cNvPr>
          <p:cNvSpPr txBox="1"/>
          <p:nvPr/>
        </p:nvSpPr>
        <p:spPr>
          <a:xfrm>
            <a:off x="838199" y="323314"/>
            <a:ext cx="9945757" cy="5262979"/>
          </a:xfrm>
          <a:prstGeom prst="rect">
            <a:avLst/>
          </a:prstGeom>
          <a:noFill/>
        </p:spPr>
        <p:txBody>
          <a:bodyPr wrap="square">
            <a:spAutoFit/>
          </a:bodyPr>
          <a:lstStyle/>
          <a:p>
            <a:pPr algn="l"/>
            <a:r>
              <a:rPr lang="en-US" sz="2400" b="0" i="0" dirty="0">
                <a:solidFill>
                  <a:srgbClr val="505050"/>
                </a:solidFill>
                <a:effectLst/>
                <a:latin typeface="Roboto Condensed" panose="02000000000000000000" pitchFamily="2" charset="0"/>
              </a:rPr>
              <a:t>An Azure administrator plans to run a PowerShell script that creates Azure resources.</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You need to recommend which computer configuration to use to run the script.</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Which three computers can run the script? Each correct answer presents a complete solution.</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NOTE: Each correct selection is worth one point.</a:t>
            </a:r>
            <a:br>
              <a:rPr lang="en-US" sz="2400" b="0" i="0" dirty="0">
                <a:solidFill>
                  <a:srgbClr val="505050"/>
                </a:solidFill>
                <a:effectLst/>
                <a:latin typeface="Roboto Condensed" panose="02000000000000000000" pitchFamily="2" charset="0"/>
              </a:rPr>
            </a:br>
            <a:endParaRPr lang="en-US" sz="2400"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sz="2400" b="0" i="0" dirty="0">
                <a:solidFill>
                  <a:srgbClr val="505050"/>
                </a:solidFill>
                <a:effectLst/>
                <a:latin typeface="Roboto Condensed" panose="02000000000000000000" pitchFamily="2" charset="0"/>
              </a:rPr>
              <a:t>A. </a:t>
            </a:r>
            <a:r>
              <a:rPr lang="en-US" sz="2400" b="0" i="0" dirty="0">
                <a:solidFill>
                  <a:srgbClr val="505050"/>
                </a:solidFill>
                <a:effectLst/>
                <a:highlight>
                  <a:srgbClr val="FFFF00"/>
                </a:highlight>
                <a:latin typeface="Roboto Condensed" panose="02000000000000000000" pitchFamily="2" charset="0"/>
              </a:rPr>
              <a:t>a computer that runs macOS and has PowerShell Core 6.0 installed.</a:t>
            </a:r>
          </a:p>
          <a:p>
            <a:pPr algn="l">
              <a:buFont typeface="Arial" panose="020B0604020202020204" pitchFamily="34" charset="0"/>
              <a:buChar char="•"/>
            </a:pPr>
            <a:r>
              <a:rPr lang="en-US" sz="2400" b="0" i="0" dirty="0">
                <a:solidFill>
                  <a:srgbClr val="505050"/>
                </a:solidFill>
                <a:effectLst/>
                <a:highlight>
                  <a:srgbClr val="FFFF00"/>
                </a:highlight>
                <a:latin typeface="Roboto Condensed" panose="02000000000000000000" pitchFamily="2" charset="0"/>
              </a:rPr>
              <a:t>B. a computer that runs Windows 10 and has the Azure PowerShell module installed.</a:t>
            </a:r>
          </a:p>
          <a:p>
            <a:pPr algn="l">
              <a:buFont typeface="Arial" panose="020B0604020202020204" pitchFamily="34" charset="0"/>
              <a:buChar char="•"/>
            </a:pPr>
            <a:r>
              <a:rPr lang="en-US" sz="2400" b="0" i="0" dirty="0">
                <a:solidFill>
                  <a:srgbClr val="505050"/>
                </a:solidFill>
                <a:effectLst/>
                <a:latin typeface="Roboto Condensed" panose="02000000000000000000" pitchFamily="2" charset="0"/>
              </a:rPr>
              <a:t>C. a computer that runs Linux and has the Azure PowerShell module installed.</a:t>
            </a:r>
          </a:p>
          <a:p>
            <a:pPr algn="l">
              <a:buFont typeface="Arial" panose="020B0604020202020204" pitchFamily="34" charset="0"/>
              <a:buChar char="•"/>
            </a:pPr>
            <a:r>
              <a:rPr lang="en-US" sz="2400" b="0" i="0" dirty="0">
                <a:solidFill>
                  <a:srgbClr val="505050"/>
                </a:solidFill>
                <a:effectLst/>
                <a:latin typeface="Roboto Condensed" panose="02000000000000000000" pitchFamily="2" charset="0"/>
              </a:rPr>
              <a:t>D. a computer that runs Linux and has the Azure CLI tools installed.</a:t>
            </a:r>
          </a:p>
          <a:p>
            <a:pPr algn="l">
              <a:buFont typeface="Arial" panose="020B0604020202020204" pitchFamily="34" charset="0"/>
              <a:buChar char="•"/>
            </a:pPr>
            <a:r>
              <a:rPr lang="en-US" sz="2400" b="0" i="0" dirty="0">
                <a:solidFill>
                  <a:srgbClr val="505050"/>
                </a:solidFill>
                <a:effectLst/>
                <a:latin typeface="Roboto Condensed" panose="02000000000000000000" pitchFamily="2" charset="0"/>
              </a:rPr>
              <a:t>E. a </a:t>
            </a:r>
            <a:r>
              <a:rPr lang="en-US" sz="2400" b="0" i="0" dirty="0">
                <a:solidFill>
                  <a:srgbClr val="505050"/>
                </a:solidFill>
                <a:effectLst/>
                <a:highlight>
                  <a:srgbClr val="FFFF00"/>
                </a:highlight>
                <a:latin typeface="Roboto Condensed" panose="02000000000000000000" pitchFamily="2" charset="0"/>
              </a:rPr>
              <a:t>computer that runs Chrome OS and uses Azure Cloud Shell.</a:t>
            </a:r>
          </a:p>
          <a:p>
            <a:r>
              <a:rPr lang="en-US" sz="2400" b="0" i="0" u="none" strike="noStrike" dirty="0">
                <a:solidFill>
                  <a:srgbClr val="FFFFFF"/>
                </a:solidFill>
                <a:effectLst/>
                <a:latin typeface="Roboto Condensed" panose="02000000000000000000" pitchFamily="2" charset="0"/>
                <a:hlinkClick r:id="rId3"/>
              </a:rPr>
              <a:t>Hide Solution</a:t>
            </a:r>
            <a:r>
              <a:rPr lang="en-US" sz="2400" b="0" i="0" dirty="0">
                <a:solidFill>
                  <a:srgbClr val="505050"/>
                </a:solidFill>
                <a:effectLst/>
                <a:latin typeface="Roboto Condensed" panose="02000000000000000000" pitchFamily="2" charset="0"/>
              </a:rPr>
              <a:t> </a:t>
            </a:r>
            <a:r>
              <a:rPr lang="en-US" sz="2400" b="0" i="0" u="none" strike="noStrike" dirty="0">
                <a:solidFill>
                  <a:srgbClr val="FFFFFF"/>
                </a:solidFill>
                <a:effectLst/>
                <a:latin typeface="Roboto Condensed" panose="02000000000000000000" pitchFamily="2" charset="0"/>
                <a:hlinkClick r:id="rId3"/>
              </a:rPr>
              <a:t>   Discussion   </a:t>
            </a:r>
            <a:r>
              <a:rPr lang="en-US" sz="2400" b="1" i="0" u="none" strike="noStrike" dirty="0">
                <a:solidFill>
                  <a:srgbClr val="212529"/>
                </a:solidFill>
                <a:effectLst/>
                <a:latin typeface="Roboto Condensed" panose="02000000000000000000" pitchFamily="2" charset="0"/>
                <a:hlinkClick r:id="rId3"/>
              </a:rPr>
              <a:t>28</a:t>
            </a:r>
            <a:endParaRPr lang="en-IN" sz="2400" dirty="0"/>
          </a:p>
        </p:txBody>
      </p:sp>
    </p:spTree>
    <p:extLst>
      <p:ext uri="{BB962C8B-B14F-4D97-AF65-F5344CB8AC3E}">
        <p14:creationId xmlns:p14="http://schemas.microsoft.com/office/powerpoint/2010/main" val="1090180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0E8B9-B7F2-4DC5-8693-04ACE09F37BF}"/>
              </a:ext>
            </a:extLst>
          </p:cNvPr>
          <p:cNvSpPr>
            <a:spLocks noGrp="1"/>
          </p:cNvSpPr>
          <p:nvPr>
            <p:ph type="title"/>
          </p:nvPr>
        </p:nvSpPr>
        <p:spPr>
          <a:xfrm>
            <a:off x="768350" y="17255"/>
            <a:ext cx="10515600" cy="1325563"/>
          </a:xfrm>
        </p:spPr>
        <p:txBody>
          <a:bodyPr/>
          <a:lstStyle/>
          <a:p>
            <a:endParaRPr lang="en-IN" dirty="0"/>
          </a:p>
        </p:txBody>
      </p:sp>
      <p:sp>
        <p:nvSpPr>
          <p:cNvPr id="3" name="Content Placeholder 2">
            <a:extLst>
              <a:ext uri="{FF2B5EF4-FFF2-40B4-BE49-F238E27FC236}">
                <a16:creationId xmlns:a16="http://schemas.microsoft.com/office/drawing/2014/main" id="{91A19A8C-18B5-43F4-B8AF-6E0E88E3D1BE}"/>
              </a:ext>
            </a:extLst>
          </p:cNvPr>
          <p:cNvSpPr>
            <a:spLocks noGrp="1"/>
          </p:cNvSpPr>
          <p:nvPr>
            <p:ph idx="1"/>
          </p:nvPr>
        </p:nvSpPr>
        <p:spPr>
          <a:xfrm>
            <a:off x="327992" y="3240812"/>
            <a:ext cx="11933582" cy="4283765"/>
          </a:xfrm>
        </p:spPr>
        <p:txBody>
          <a:bodyPr>
            <a:normAutofit/>
          </a:bodyPr>
          <a:lstStyle/>
          <a:p>
            <a:r>
              <a:rPr lang="en-IN" sz="2400" b="0" i="0" dirty="0">
                <a:solidFill>
                  <a:srgbClr val="505050"/>
                </a:solidFill>
                <a:effectLst/>
                <a:latin typeface="Roboto Condensed" panose="02000000000000000000" pitchFamily="2" charset="0"/>
              </a:rPr>
              <a:t>DDoS is a type of attack that tries to exhaust application resources. The goal is to affect the application</a:t>
            </a:r>
            <a:r>
              <a:rPr lang="he-IL" sz="2400" b="0" i="0" dirty="0">
                <a:solidFill>
                  <a:srgbClr val="505050"/>
                </a:solidFill>
                <a:effectLst/>
                <a:latin typeface="Roboto Condensed" panose="02000000000000000000" pitchFamily="2" charset="0"/>
              </a:rPr>
              <a:t>ג€™</a:t>
            </a:r>
            <a:r>
              <a:rPr lang="en-IN" sz="2400" b="0" i="0" dirty="0">
                <a:solidFill>
                  <a:srgbClr val="505050"/>
                </a:solidFill>
                <a:effectLst/>
                <a:latin typeface="Roboto Condensed" panose="02000000000000000000" pitchFamily="2" charset="0"/>
              </a:rPr>
              <a:t>s availability and its ability to handle legitimate requests.</a:t>
            </a:r>
            <a:br>
              <a:rPr lang="en-IN" sz="2400" dirty="0"/>
            </a:br>
            <a:r>
              <a:rPr lang="en-IN" sz="2400" b="0" i="0" dirty="0">
                <a:solidFill>
                  <a:srgbClr val="505050"/>
                </a:solidFill>
                <a:effectLst/>
                <a:latin typeface="Roboto Condensed" panose="02000000000000000000" pitchFamily="2" charset="0"/>
              </a:rPr>
              <a:t>DDoS attacks can be targeted at any endpoint that is publicly reachable through the internet.</a:t>
            </a:r>
            <a:br>
              <a:rPr lang="en-IN" sz="2400" dirty="0"/>
            </a:br>
            <a:r>
              <a:rPr lang="en-IN" sz="2400" b="0" i="0" dirty="0">
                <a:solidFill>
                  <a:srgbClr val="505050"/>
                </a:solidFill>
                <a:effectLst/>
                <a:latin typeface="Roboto Condensed" panose="02000000000000000000" pitchFamily="2" charset="0"/>
              </a:rPr>
              <a:t>Azure has two DDoS service offerings that provide protection from network attacks: </a:t>
            </a:r>
            <a:r>
              <a:rPr lang="en-IN" sz="2400" b="0" i="0" dirty="0">
                <a:solidFill>
                  <a:srgbClr val="505050"/>
                </a:solidFill>
                <a:effectLst/>
                <a:highlight>
                  <a:srgbClr val="FFFF00"/>
                </a:highlight>
                <a:latin typeface="Roboto Condensed" panose="02000000000000000000" pitchFamily="2" charset="0"/>
              </a:rPr>
              <a:t>DDoS Protection Basic and DDoS Protection Standard</a:t>
            </a:r>
            <a:r>
              <a:rPr lang="en-IN" sz="2400" b="0" i="0" dirty="0">
                <a:solidFill>
                  <a:srgbClr val="505050"/>
                </a:solidFill>
                <a:effectLst/>
                <a:latin typeface="Roboto Condensed" panose="02000000000000000000" pitchFamily="2" charset="0"/>
              </a:rPr>
              <a:t>.</a:t>
            </a:r>
            <a:br>
              <a:rPr lang="en-IN" sz="2400" dirty="0"/>
            </a:br>
            <a:r>
              <a:rPr lang="en-IN" sz="2400" b="0" i="0" dirty="0">
                <a:solidFill>
                  <a:srgbClr val="505050"/>
                </a:solidFill>
                <a:effectLst/>
                <a:highlight>
                  <a:srgbClr val="FFFF00"/>
                </a:highlight>
                <a:latin typeface="Roboto Condensed" panose="02000000000000000000" pitchFamily="2" charset="0"/>
              </a:rPr>
              <a:t>DDoS Basic protection </a:t>
            </a:r>
            <a:r>
              <a:rPr lang="en-IN" sz="2400" b="0" i="0" dirty="0">
                <a:solidFill>
                  <a:srgbClr val="505050"/>
                </a:solidFill>
                <a:effectLst/>
                <a:latin typeface="Roboto Condensed" panose="02000000000000000000" pitchFamily="2" charset="0"/>
              </a:rPr>
              <a:t>is integrated into the Azure platform by default and at no extra cost.</a:t>
            </a:r>
            <a:br>
              <a:rPr lang="en-IN" sz="2400" dirty="0"/>
            </a:br>
            <a:r>
              <a:rPr lang="en-IN" sz="2400" b="0" i="0" dirty="0">
                <a:solidFill>
                  <a:srgbClr val="505050"/>
                </a:solidFill>
                <a:effectLst/>
                <a:latin typeface="Roboto Condensed" panose="02000000000000000000" pitchFamily="2" charset="0"/>
              </a:rPr>
              <a:t>You have the option of paying for </a:t>
            </a:r>
            <a:r>
              <a:rPr lang="en-IN" sz="2400" b="0" i="0" dirty="0">
                <a:solidFill>
                  <a:srgbClr val="505050"/>
                </a:solidFill>
                <a:effectLst/>
                <a:highlight>
                  <a:srgbClr val="FFFF00"/>
                </a:highlight>
                <a:latin typeface="Roboto Condensed" panose="02000000000000000000" pitchFamily="2" charset="0"/>
              </a:rPr>
              <a:t>DDoS Standa</a:t>
            </a:r>
            <a:r>
              <a:rPr lang="en-IN" sz="2400" b="0" i="0" dirty="0">
                <a:solidFill>
                  <a:srgbClr val="505050"/>
                </a:solidFill>
                <a:effectLst/>
                <a:latin typeface="Roboto Condensed" panose="02000000000000000000" pitchFamily="2" charset="0"/>
              </a:rPr>
              <a:t>rd. It has several advantages over the basic service, including </a:t>
            </a:r>
            <a:r>
              <a:rPr lang="en-IN" sz="2400" b="0" i="0" dirty="0">
                <a:solidFill>
                  <a:srgbClr val="505050"/>
                </a:solidFill>
                <a:effectLst/>
                <a:highlight>
                  <a:srgbClr val="FFFF00"/>
                </a:highlight>
                <a:latin typeface="Roboto Condensed" panose="02000000000000000000" pitchFamily="2" charset="0"/>
              </a:rPr>
              <a:t>logging, alerting, and telemetry. DDoS Standard can generate reports that contain details of attempted attacks </a:t>
            </a:r>
            <a:r>
              <a:rPr lang="en-IN" sz="2400" b="0" i="0" dirty="0">
                <a:solidFill>
                  <a:srgbClr val="505050"/>
                </a:solidFill>
                <a:effectLst/>
                <a:latin typeface="Roboto Condensed" panose="02000000000000000000" pitchFamily="2" charset="0"/>
              </a:rPr>
              <a:t>as required in this question</a:t>
            </a:r>
            <a:endParaRPr lang="en-IN" sz="2400" dirty="0"/>
          </a:p>
        </p:txBody>
      </p:sp>
      <p:sp>
        <p:nvSpPr>
          <p:cNvPr id="4" name="Rectangle 1">
            <a:extLst>
              <a:ext uri="{FF2B5EF4-FFF2-40B4-BE49-F238E27FC236}">
                <a16:creationId xmlns:a16="http://schemas.microsoft.com/office/drawing/2014/main" id="{C0CB756A-E50F-408F-89CA-96A17443F7FC}"/>
              </a:ext>
            </a:extLst>
          </p:cNvPr>
          <p:cNvSpPr>
            <a:spLocks noChangeArrowheads="1"/>
          </p:cNvSpPr>
          <p:nvPr/>
        </p:nvSpPr>
        <p:spPr bwMode="auto">
          <a:xfrm>
            <a:off x="768350" y="309165"/>
            <a:ext cx="10730948" cy="28084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505050"/>
                </a:solidFill>
                <a:effectLst/>
                <a:cs typeface="Arial" panose="020B0604020202020204" pitchFamily="34" charset="0"/>
              </a:rPr>
              <a:t>ou</a:t>
            </a:r>
            <a:r>
              <a:rPr kumimoji="0" lang="en-US" altLang="en-US" b="0" i="0" u="none" strike="noStrike" cap="none" normalizeH="0" baseline="0" dirty="0">
                <a:ln>
                  <a:noFill/>
                </a:ln>
                <a:solidFill>
                  <a:srgbClr val="505050"/>
                </a:solidFill>
                <a:effectLst/>
                <a:cs typeface="Arial" panose="020B0604020202020204" pitchFamily="34" charset="0"/>
              </a:rPr>
              <a:t> need to configure an Azure solution that meets the following requirements:</a:t>
            </a:r>
            <a:br>
              <a:rPr kumimoji="0" lang="en-US" altLang="en-US" b="0" i="0" u="none" strike="noStrike" cap="none" normalizeH="0" baseline="0" dirty="0">
                <a:ln>
                  <a:noFill/>
                </a:ln>
                <a:solidFill>
                  <a:srgbClr val="505050"/>
                </a:solidFill>
                <a:effectLst/>
                <a:cs typeface="Arial" panose="020B0604020202020204" pitchFamily="34" charset="0"/>
              </a:rPr>
            </a:br>
            <a:r>
              <a:rPr kumimoji="0" lang="en-US" altLang="en-US" b="0" i="0" u="none" strike="noStrike" cap="none" normalizeH="0" baseline="0" dirty="0">
                <a:ln>
                  <a:noFill/>
                </a:ln>
                <a:solidFill>
                  <a:srgbClr val="505050"/>
                </a:solidFill>
                <a:effectLst/>
                <a:cs typeface="Arial" panose="020B0604020202020204" pitchFamily="34" charset="0"/>
              </a:rPr>
              <a:t>Secures websites from attacks -</a:t>
            </a:r>
            <a:br>
              <a:rPr kumimoji="0" lang="en-US" altLang="en-US" b="0" i="0" u="none" strike="noStrike" cap="none" normalizeH="0" baseline="0" dirty="0">
                <a:ln>
                  <a:noFill/>
                </a:ln>
                <a:solidFill>
                  <a:srgbClr val="505050"/>
                </a:solidFill>
                <a:effectLst/>
                <a:cs typeface="Arial" panose="020B0604020202020204" pitchFamily="34" charset="0"/>
              </a:rPr>
            </a:br>
            <a:r>
              <a:rPr kumimoji="0" lang="en-US" altLang="en-US" b="0" i="0" u="none" strike="noStrike" cap="none" normalizeH="0" baseline="0" dirty="0">
                <a:ln>
                  <a:noFill/>
                </a:ln>
                <a:solidFill>
                  <a:srgbClr val="505050"/>
                </a:solidFill>
                <a:effectLst/>
                <a:cs typeface="Arial" panose="020B0604020202020204" pitchFamily="34" charset="0"/>
              </a:rPr>
              <a:t>  </a:t>
            </a:r>
            <a:r>
              <a:rPr kumimoji="0" lang="en-US" altLang="en-US" sz="600" b="0" i="0" u="none" strike="noStrike" cap="none" normalizeH="0" baseline="0" dirty="0">
                <a:ln>
                  <a:noFill/>
                </a:ln>
                <a:solidFill>
                  <a:srgbClr val="505050"/>
                </a:solidFill>
                <a:effectLst/>
                <a:cs typeface="Arial" panose="020B0604020202020204" pitchFamily="34" charset="0"/>
              </a:rPr>
              <a:t>         </a:t>
            </a:r>
            <a:r>
              <a:rPr kumimoji="0" lang="en-US" altLang="en-US" b="0" i="0" u="none" strike="noStrike" cap="none" normalizeH="0" baseline="0" dirty="0">
                <a:ln>
                  <a:noFill/>
                </a:ln>
                <a:solidFill>
                  <a:srgbClr val="505050"/>
                </a:solidFill>
                <a:effectLst/>
                <a:cs typeface="Arial" panose="020B0604020202020204" pitchFamily="34" charset="0"/>
              </a:rPr>
              <a:t> Generates reports that contain details of attempted attacks</a:t>
            </a:r>
            <a:br>
              <a:rPr kumimoji="0" lang="en-US" altLang="en-US" b="0" i="0" u="none" strike="noStrike" cap="none" normalizeH="0" baseline="0" dirty="0">
                <a:ln>
                  <a:noFill/>
                </a:ln>
                <a:solidFill>
                  <a:srgbClr val="505050"/>
                </a:solidFill>
                <a:effectLst/>
                <a:cs typeface="Arial" panose="020B0604020202020204" pitchFamily="34" charset="0"/>
              </a:rPr>
            </a:br>
            <a:r>
              <a:rPr kumimoji="0" lang="en-US" altLang="en-US" b="0" i="0" u="none" strike="noStrike" cap="none" normalizeH="0" baseline="0" dirty="0">
                <a:ln>
                  <a:noFill/>
                </a:ln>
                <a:solidFill>
                  <a:srgbClr val="505050"/>
                </a:solidFill>
                <a:effectLst/>
                <a:cs typeface="Arial" panose="020B0604020202020204" pitchFamily="34" charset="0"/>
              </a:rPr>
              <a:t>What should you include in the solution?</a:t>
            </a:r>
            <a:br>
              <a:rPr kumimoji="0" lang="en-US" altLang="en-US" b="0" i="0" u="none" strike="noStrike" cap="none" normalizeH="0" baseline="0" dirty="0">
                <a:ln>
                  <a:noFill/>
                </a:ln>
                <a:solidFill>
                  <a:srgbClr val="505050"/>
                </a:solidFill>
                <a:effectLst/>
                <a:cs typeface="Arial" panose="020B0604020202020204" pitchFamily="34" charset="0"/>
              </a:rPr>
            </a:br>
            <a:endParaRPr kumimoji="0" lang="en-US" altLang="en-US" sz="105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505050"/>
                </a:solidFill>
                <a:effectLst/>
                <a:cs typeface="Arial" panose="020B0604020202020204" pitchFamily="34" charset="0"/>
              </a:rPr>
              <a:t>A. Azure Firewall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505050"/>
                </a:solidFill>
                <a:effectLst/>
                <a:cs typeface="Arial" panose="020B0604020202020204" pitchFamily="34" charset="0"/>
              </a:rPr>
              <a:t>B. a network security group (NSG)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505050"/>
                </a:solidFill>
                <a:effectLst/>
                <a:cs typeface="Arial" panose="020B0604020202020204" pitchFamily="34" charset="0"/>
              </a:rPr>
              <a:t>C. Azure Information Protection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505050"/>
                </a:solidFill>
                <a:effectLst/>
                <a:cs typeface="Arial" panose="020B0604020202020204" pitchFamily="34" charset="0"/>
              </a:rPr>
              <a:t>D. </a:t>
            </a:r>
            <a:r>
              <a:rPr kumimoji="0" lang="en-US" altLang="en-US" b="0" i="0" u="none" strike="noStrike" cap="none" normalizeH="0" baseline="0" dirty="0">
                <a:ln>
                  <a:noFill/>
                </a:ln>
                <a:solidFill>
                  <a:srgbClr val="505050"/>
                </a:solidFill>
                <a:effectLst/>
                <a:highlight>
                  <a:srgbClr val="FFFF00"/>
                </a:highlight>
                <a:cs typeface="Arial" panose="020B0604020202020204" pitchFamily="34" charset="0"/>
              </a:rPr>
              <a:t>DDoS protection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cs typeface="Arial" panose="020B0604020202020204" pitchFamily="34" charset="0"/>
            </a:endParaRPr>
          </a:p>
        </p:txBody>
      </p:sp>
      <p:pic>
        <p:nvPicPr>
          <p:cNvPr id="27650" name="Picture 2">
            <a:extLst>
              <a:ext uri="{FF2B5EF4-FFF2-40B4-BE49-F238E27FC236}">
                <a16:creationId xmlns:a16="http://schemas.microsoft.com/office/drawing/2014/main" id="{3B419058-5DE6-40CE-AC0F-31882B84E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50" y="1104244"/>
            <a:ext cx="116449" cy="5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9875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8959-41C2-4723-9502-FD178D7821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7BCA31-5C86-4693-8050-8A1BF53286A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6B54497-3ED0-4638-A549-1199B45FE106}"/>
              </a:ext>
            </a:extLst>
          </p:cNvPr>
          <p:cNvPicPr>
            <a:picLocks noChangeAspect="1"/>
          </p:cNvPicPr>
          <p:nvPr/>
        </p:nvPicPr>
        <p:blipFill>
          <a:blip r:embed="rId2"/>
          <a:stretch>
            <a:fillRect/>
          </a:stretch>
        </p:blipFill>
        <p:spPr>
          <a:xfrm>
            <a:off x="318052" y="1068456"/>
            <a:ext cx="11708296" cy="4721087"/>
          </a:xfrm>
          <a:prstGeom prst="rect">
            <a:avLst/>
          </a:prstGeom>
        </p:spPr>
      </p:pic>
    </p:spTree>
    <p:extLst>
      <p:ext uri="{BB962C8B-B14F-4D97-AF65-F5344CB8AC3E}">
        <p14:creationId xmlns:p14="http://schemas.microsoft.com/office/powerpoint/2010/main" val="11753291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54552-A271-4D09-90A4-343E1263F8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85BD52-DB3F-4B9F-90BA-38FA71549785}"/>
              </a:ext>
            </a:extLst>
          </p:cNvPr>
          <p:cNvSpPr>
            <a:spLocks noGrp="1"/>
          </p:cNvSpPr>
          <p:nvPr>
            <p:ph idx="1"/>
          </p:nvPr>
        </p:nvSpPr>
        <p:spPr>
          <a:xfrm>
            <a:off x="547509" y="4529068"/>
            <a:ext cx="10515600" cy="4351338"/>
          </a:xfrm>
        </p:spPr>
        <p:txBody>
          <a:bodyPr/>
          <a:lstStyle/>
          <a:p>
            <a:r>
              <a:rPr lang="en-US" b="0" i="0" dirty="0">
                <a:solidFill>
                  <a:srgbClr val="505050"/>
                </a:solidFill>
                <a:effectLst/>
                <a:latin typeface="Roboto Condensed" panose="02000000000000000000" pitchFamily="2" charset="0"/>
              </a:rPr>
              <a:t>The just-in-time (JIT) virtual machine (VM) access feature in Azure Security Center allows you to lock down inbound traffic to your Azure Virtual Machines. This reduces exposure to attacks while providing easy access when you need to connect to a VM.</a:t>
            </a:r>
            <a:endParaRPr lang="en-IN" dirty="0"/>
          </a:p>
        </p:txBody>
      </p:sp>
      <p:pic>
        <p:nvPicPr>
          <p:cNvPr id="4" name="Picture 3">
            <a:extLst>
              <a:ext uri="{FF2B5EF4-FFF2-40B4-BE49-F238E27FC236}">
                <a16:creationId xmlns:a16="http://schemas.microsoft.com/office/drawing/2014/main" id="{A55D7551-A3FD-4379-A017-217137AB9DBF}"/>
              </a:ext>
            </a:extLst>
          </p:cNvPr>
          <p:cNvPicPr>
            <a:picLocks noChangeAspect="1"/>
          </p:cNvPicPr>
          <p:nvPr/>
        </p:nvPicPr>
        <p:blipFill>
          <a:blip r:embed="rId2"/>
          <a:stretch>
            <a:fillRect/>
          </a:stretch>
        </p:blipFill>
        <p:spPr>
          <a:xfrm>
            <a:off x="632070" y="948497"/>
            <a:ext cx="10346478" cy="3318427"/>
          </a:xfrm>
          <a:prstGeom prst="rect">
            <a:avLst/>
          </a:prstGeom>
        </p:spPr>
      </p:pic>
    </p:spTree>
    <p:extLst>
      <p:ext uri="{BB962C8B-B14F-4D97-AF65-F5344CB8AC3E}">
        <p14:creationId xmlns:p14="http://schemas.microsoft.com/office/powerpoint/2010/main" val="9833744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FB84E-A16E-4ABE-949E-CDF8107F495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806A90-4D4F-4E08-9B63-C1073E0EA01B}"/>
              </a:ext>
            </a:extLst>
          </p:cNvPr>
          <p:cNvSpPr>
            <a:spLocks noGrp="1"/>
          </p:cNvSpPr>
          <p:nvPr>
            <p:ph idx="1"/>
          </p:nvPr>
        </p:nvSpPr>
        <p:spPr>
          <a:xfrm>
            <a:off x="506067" y="4384274"/>
            <a:ext cx="11142594" cy="1971594"/>
          </a:xfrm>
        </p:spPr>
        <p:txBody>
          <a:bodyPr/>
          <a:lstStyle/>
          <a:p>
            <a:r>
              <a:rPr lang="en-US" b="0" i="0" dirty="0">
                <a:solidFill>
                  <a:srgbClr val="171717"/>
                </a:solidFill>
                <a:effectLst/>
                <a:latin typeface="Segoe UI" panose="020B0502040204020203" pitchFamily="34" charset="0"/>
              </a:rPr>
              <a:t>You can associate zero, or one, network security group to each virtual network </a:t>
            </a:r>
            <a:r>
              <a:rPr lang="en-US" b="0" i="0" u="none" strike="noStrike" dirty="0">
                <a:effectLst/>
                <a:latin typeface="Segoe UI" panose="020B0502040204020203" pitchFamily="34" charset="0"/>
                <a:hlinkClick r:id="rId2"/>
              </a:rPr>
              <a:t>subnet</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3"/>
              </a:rPr>
              <a:t>network interface</a:t>
            </a:r>
            <a:r>
              <a:rPr lang="en-US" b="0" i="0" dirty="0">
                <a:solidFill>
                  <a:srgbClr val="171717"/>
                </a:solidFill>
                <a:effectLst/>
                <a:latin typeface="Segoe UI" panose="020B0502040204020203" pitchFamily="34" charset="0"/>
              </a:rPr>
              <a:t> in a virtual machine.</a:t>
            </a:r>
            <a:endParaRPr lang="en-IN" dirty="0"/>
          </a:p>
        </p:txBody>
      </p:sp>
      <p:pic>
        <p:nvPicPr>
          <p:cNvPr id="4" name="Picture 3">
            <a:extLst>
              <a:ext uri="{FF2B5EF4-FFF2-40B4-BE49-F238E27FC236}">
                <a16:creationId xmlns:a16="http://schemas.microsoft.com/office/drawing/2014/main" id="{06135133-8CBE-4366-B567-7A8091D6D002}"/>
              </a:ext>
            </a:extLst>
          </p:cNvPr>
          <p:cNvPicPr>
            <a:picLocks noChangeAspect="1"/>
          </p:cNvPicPr>
          <p:nvPr/>
        </p:nvPicPr>
        <p:blipFill>
          <a:blip r:embed="rId4"/>
          <a:stretch>
            <a:fillRect/>
          </a:stretch>
        </p:blipFill>
        <p:spPr>
          <a:xfrm>
            <a:off x="506067" y="135213"/>
            <a:ext cx="10764907" cy="3840244"/>
          </a:xfrm>
          <a:prstGeom prst="rect">
            <a:avLst/>
          </a:prstGeom>
        </p:spPr>
      </p:pic>
    </p:spTree>
    <p:extLst>
      <p:ext uri="{BB962C8B-B14F-4D97-AF65-F5344CB8AC3E}">
        <p14:creationId xmlns:p14="http://schemas.microsoft.com/office/powerpoint/2010/main" val="14939490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94505-77DD-46EB-8E7F-FEE7EEEF6B64}"/>
              </a:ext>
            </a:extLst>
          </p:cNvPr>
          <p:cNvSpPr>
            <a:spLocks noGrp="1"/>
          </p:cNvSpPr>
          <p:nvPr>
            <p:ph idx="1"/>
          </p:nvPr>
        </p:nvSpPr>
        <p:spPr/>
        <p:txBody>
          <a:bodyPr/>
          <a:lstStyle/>
          <a:p>
            <a:endParaRPr lang="en-IN" dirty="0"/>
          </a:p>
        </p:txBody>
      </p:sp>
      <p:sp>
        <p:nvSpPr>
          <p:cNvPr id="5" name="TextBox 4">
            <a:extLst>
              <a:ext uri="{FF2B5EF4-FFF2-40B4-BE49-F238E27FC236}">
                <a16:creationId xmlns:a16="http://schemas.microsoft.com/office/drawing/2014/main" id="{7A060861-EE1C-48F9-ACD6-A90FFCA7552D}"/>
              </a:ext>
            </a:extLst>
          </p:cNvPr>
          <p:cNvSpPr txBox="1"/>
          <p:nvPr/>
        </p:nvSpPr>
        <p:spPr>
          <a:xfrm>
            <a:off x="496956" y="518018"/>
            <a:ext cx="11121887" cy="5262979"/>
          </a:xfrm>
          <a:prstGeom prst="rect">
            <a:avLst/>
          </a:prstGeom>
          <a:noFill/>
        </p:spPr>
        <p:txBody>
          <a:bodyPr wrap="square">
            <a:spAutoFit/>
          </a:bodyPr>
          <a:lstStyle/>
          <a:p>
            <a:pPr algn="l"/>
            <a:r>
              <a:rPr lang="en-US" sz="2400" b="0" i="0" dirty="0">
                <a:solidFill>
                  <a:srgbClr val="505050"/>
                </a:solidFill>
                <a:effectLst/>
                <a:latin typeface="Roboto Condensed" panose="02000000000000000000" pitchFamily="2" charset="0"/>
              </a:rPr>
              <a:t>You plan to migrate a web application to Azure. The web application is accessed by external users.</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You need to recommend a cloud deployment solution to minimize the amount of administrative effort used to manage the web application.</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What should you include in the recommendation?</a:t>
            </a:r>
            <a:br>
              <a:rPr lang="en-US" sz="2400" b="0" i="0" dirty="0">
                <a:solidFill>
                  <a:srgbClr val="505050"/>
                </a:solidFill>
                <a:effectLst/>
                <a:latin typeface="Roboto Condensed" panose="02000000000000000000" pitchFamily="2" charset="0"/>
              </a:rPr>
            </a:br>
            <a:endParaRPr lang="en-US" sz="2400" b="0" i="0" dirty="0">
              <a:solidFill>
                <a:srgbClr val="505050"/>
              </a:solidFill>
              <a:effectLst/>
              <a:latin typeface="Roboto Condensed" panose="02000000000000000000" pitchFamily="2" charset="0"/>
            </a:endParaRPr>
          </a:p>
          <a:p>
            <a:pPr algn="l">
              <a:buFont typeface="Arial" panose="020B0604020202020204" pitchFamily="34" charset="0"/>
              <a:buChar char="•"/>
            </a:pPr>
            <a:r>
              <a:rPr lang="en-US" sz="2400" b="0" i="0" dirty="0">
                <a:solidFill>
                  <a:srgbClr val="505050"/>
                </a:solidFill>
                <a:effectLst/>
                <a:latin typeface="Roboto Condensed" panose="02000000000000000000" pitchFamily="2" charset="0"/>
              </a:rPr>
              <a:t>A. Software as a Service (SaaS)</a:t>
            </a:r>
          </a:p>
          <a:p>
            <a:pPr algn="l">
              <a:buFont typeface="Arial" panose="020B0604020202020204" pitchFamily="34" charset="0"/>
              <a:buChar char="•"/>
            </a:pPr>
            <a:r>
              <a:rPr lang="en-US" sz="2400" b="0" i="0" dirty="0">
                <a:solidFill>
                  <a:srgbClr val="505050"/>
                </a:solidFill>
                <a:effectLst/>
                <a:highlight>
                  <a:srgbClr val="FFFF00"/>
                </a:highlight>
                <a:latin typeface="Roboto Condensed" panose="02000000000000000000" pitchFamily="2" charset="0"/>
              </a:rPr>
              <a:t>B. Platform as a Service (PaaS)</a:t>
            </a:r>
          </a:p>
          <a:p>
            <a:pPr algn="l">
              <a:buFont typeface="Arial" panose="020B0604020202020204" pitchFamily="34" charset="0"/>
              <a:buChar char="•"/>
            </a:pPr>
            <a:r>
              <a:rPr lang="en-US" sz="2400" b="0" i="0" dirty="0">
                <a:solidFill>
                  <a:srgbClr val="505050"/>
                </a:solidFill>
                <a:effectLst/>
                <a:latin typeface="Roboto Condensed" panose="02000000000000000000" pitchFamily="2" charset="0"/>
              </a:rPr>
              <a:t>C. Infrastructure as a Service (IaaS)</a:t>
            </a:r>
          </a:p>
          <a:p>
            <a:pPr algn="l">
              <a:buFont typeface="Arial" panose="020B0604020202020204" pitchFamily="34" charset="0"/>
              <a:buChar char="•"/>
            </a:pPr>
            <a:r>
              <a:rPr lang="en-US" sz="2400" b="0" i="0" dirty="0">
                <a:solidFill>
                  <a:srgbClr val="505050"/>
                </a:solidFill>
                <a:effectLst/>
                <a:latin typeface="Roboto Condensed" panose="02000000000000000000" pitchFamily="2" charset="0"/>
              </a:rPr>
              <a:t>D. Database as a Service (</a:t>
            </a:r>
            <a:r>
              <a:rPr lang="en-US" sz="2400" b="0" i="0" dirty="0" err="1">
                <a:solidFill>
                  <a:srgbClr val="505050"/>
                </a:solidFill>
                <a:effectLst/>
                <a:latin typeface="Roboto Condensed" panose="02000000000000000000" pitchFamily="2" charset="0"/>
              </a:rPr>
              <a:t>DaaS</a:t>
            </a:r>
            <a:r>
              <a:rPr lang="en-US" sz="2400" b="0" i="0" dirty="0">
                <a:solidFill>
                  <a:srgbClr val="505050"/>
                </a:solidFill>
                <a:effectLst/>
                <a:latin typeface="Roboto Condensed" panose="02000000000000000000" pitchFamily="2" charset="0"/>
              </a:rPr>
              <a:t>)</a:t>
            </a:r>
          </a:p>
          <a:p>
            <a:r>
              <a:rPr lang="en-US" sz="2400" b="0" i="0" u="none" strike="noStrike" dirty="0">
                <a:solidFill>
                  <a:srgbClr val="FFFFFF"/>
                </a:solidFill>
                <a:effectLst/>
                <a:latin typeface="Roboto Condensed" panose="02000000000000000000" pitchFamily="2" charset="0"/>
                <a:hlinkClick r:id="rId2"/>
              </a:rPr>
              <a:t>Hide Solution</a:t>
            </a:r>
            <a:r>
              <a:rPr lang="en-US" sz="2400" b="0" i="0" dirty="0">
                <a:solidFill>
                  <a:srgbClr val="505050"/>
                </a:solidFill>
                <a:effectLst/>
                <a:latin typeface="Roboto Condensed" panose="02000000000000000000" pitchFamily="2" charset="0"/>
              </a:rPr>
              <a:t> </a:t>
            </a:r>
          </a:p>
          <a:p>
            <a:r>
              <a:rPr lang="en-US" sz="2400" b="0" i="0" dirty="0">
                <a:solidFill>
                  <a:srgbClr val="505050"/>
                </a:solidFill>
                <a:effectLst/>
                <a:highlight>
                  <a:srgbClr val="FFFF00"/>
                </a:highlight>
                <a:latin typeface="Roboto Condensed" panose="02000000000000000000" pitchFamily="2" charset="0"/>
              </a:rPr>
              <a:t>Azure App Service is a platform-as-a-service (PaaS) offering </a:t>
            </a:r>
            <a:r>
              <a:rPr lang="en-US" sz="2400" b="0" i="0" dirty="0">
                <a:solidFill>
                  <a:srgbClr val="505050"/>
                </a:solidFill>
                <a:effectLst/>
                <a:latin typeface="Roboto Condensed" panose="02000000000000000000" pitchFamily="2" charset="0"/>
              </a:rPr>
              <a:t>that lets you create web and mobile apps for any platform or device and connect to data anywhere, in the cloud or on-premises</a:t>
            </a:r>
            <a:endParaRPr lang="en-IN" sz="2400" dirty="0"/>
          </a:p>
        </p:txBody>
      </p:sp>
    </p:spTree>
    <p:extLst>
      <p:ext uri="{BB962C8B-B14F-4D97-AF65-F5344CB8AC3E}">
        <p14:creationId xmlns:p14="http://schemas.microsoft.com/office/powerpoint/2010/main" val="17190841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2558-5E67-48F3-864F-2C31F113A1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E6C3DF-D128-4E47-B85F-88949BB420F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092C068-CDD4-417D-A52C-9AD7B5E4BA0A}"/>
              </a:ext>
            </a:extLst>
          </p:cNvPr>
          <p:cNvPicPr>
            <a:picLocks noChangeAspect="1"/>
          </p:cNvPicPr>
          <p:nvPr/>
        </p:nvPicPr>
        <p:blipFill>
          <a:blip r:embed="rId2"/>
          <a:stretch>
            <a:fillRect/>
          </a:stretch>
        </p:blipFill>
        <p:spPr>
          <a:xfrm>
            <a:off x="656704" y="1825625"/>
            <a:ext cx="9268346" cy="2732087"/>
          </a:xfrm>
          <a:prstGeom prst="rect">
            <a:avLst/>
          </a:prstGeom>
        </p:spPr>
      </p:pic>
    </p:spTree>
    <p:extLst>
      <p:ext uri="{BB962C8B-B14F-4D97-AF65-F5344CB8AC3E}">
        <p14:creationId xmlns:p14="http://schemas.microsoft.com/office/powerpoint/2010/main" val="1596211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0F8F7-3172-4B13-9F56-C13516E41F9E}"/>
              </a:ext>
            </a:extLst>
          </p:cNvPr>
          <p:cNvSpPr>
            <a:spLocks noGrp="1"/>
          </p:cNvSpPr>
          <p:nvPr>
            <p:ph type="title"/>
          </p:nvPr>
        </p:nvSpPr>
        <p:spPr>
          <a:xfrm>
            <a:off x="256761" y="1080742"/>
            <a:ext cx="11678478" cy="1325563"/>
          </a:xfrm>
        </p:spPr>
        <p:txBody>
          <a:bodyPr>
            <a:noAutofit/>
          </a:bodyPr>
          <a:lstStyle/>
          <a:p>
            <a:r>
              <a:rPr lang="en-US" sz="2400" b="0" i="0" dirty="0">
                <a:solidFill>
                  <a:srgbClr val="505050"/>
                </a:solidFill>
                <a:effectLst/>
                <a:latin typeface="Roboto Condensed" panose="02000000000000000000" pitchFamily="2" charset="0"/>
              </a:rPr>
              <a:t>You have an Azure environment. You need to create a new Azure virtual machine from a tablet that runs the Android operating system.</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Solution: You use PowerShell in Azure Cloud Shell.</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Does this meet the goal?</a:t>
            </a:r>
            <a:br>
              <a:rPr lang="en-US" sz="2400" b="0" i="0" dirty="0">
                <a:solidFill>
                  <a:srgbClr val="505050"/>
                </a:solidFill>
                <a:effectLst/>
                <a:latin typeface="Roboto Condensed" panose="02000000000000000000" pitchFamily="2" charset="0"/>
              </a:rPr>
            </a:b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A. </a:t>
            </a:r>
            <a:r>
              <a:rPr lang="en-US" sz="2400" b="0" i="0" dirty="0">
                <a:solidFill>
                  <a:srgbClr val="505050"/>
                </a:solidFill>
                <a:effectLst/>
                <a:highlight>
                  <a:srgbClr val="FFFF00"/>
                </a:highlight>
                <a:latin typeface="Roboto Condensed" panose="02000000000000000000" pitchFamily="2" charset="0"/>
              </a:rPr>
              <a:t>Yes</a:t>
            </a:r>
            <a:br>
              <a:rPr lang="en-US" sz="2400" b="0" i="0" dirty="0">
                <a:solidFill>
                  <a:srgbClr val="505050"/>
                </a:solidFill>
                <a:effectLst/>
                <a:latin typeface="Roboto Condensed" panose="02000000000000000000" pitchFamily="2" charset="0"/>
              </a:rPr>
            </a:br>
            <a:r>
              <a:rPr lang="en-US" sz="2400" b="0" i="0" dirty="0">
                <a:solidFill>
                  <a:srgbClr val="505050"/>
                </a:solidFill>
                <a:effectLst/>
                <a:latin typeface="Roboto Condensed" panose="02000000000000000000" pitchFamily="2" charset="0"/>
              </a:rPr>
              <a:t>B. No</a:t>
            </a:r>
            <a:br>
              <a:rPr lang="en-US" sz="2400" b="0" i="0" dirty="0">
                <a:solidFill>
                  <a:srgbClr val="505050"/>
                </a:solidFill>
                <a:effectLst/>
                <a:latin typeface="Roboto Condensed" panose="02000000000000000000" pitchFamily="2" charset="0"/>
              </a:rPr>
            </a:br>
            <a:endParaRPr lang="en-IN" sz="2400" dirty="0"/>
          </a:p>
        </p:txBody>
      </p:sp>
      <p:sp>
        <p:nvSpPr>
          <p:cNvPr id="3" name="Content Placeholder 2">
            <a:extLst>
              <a:ext uri="{FF2B5EF4-FFF2-40B4-BE49-F238E27FC236}">
                <a16:creationId xmlns:a16="http://schemas.microsoft.com/office/drawing/2014/main" id="{C101669F-DE6C-49DA-BA35-77B31DF5DEFD}"/>
              </a:ext>
            </a:extLst>
          </p:cNvPr>
          <p:cNvSpPr>
            <a:spLocks noGrp="1"/>
          </p:cNvSpPr>
          <p:nvPr>
            <p:ph idx="1"/>
          </p:nvPr>
        </p:nvSpPr>
        <p:spPr>
          <a:xfrm>
            <a:off x="0" y="3220277"/>
            <a:ext cx="11353800" cy="2956685"/>
          </a:xfrm>
        </p:spPr>
        <p:txBody>
          <a:bodyPr/>
          <a:lstStyle/>
          <a:p>
            <a:r>
              <a:rPr lang="en-US" b="0" i="0" dirty="0">
                <a:solidFill>
                  <a:srgbClr val="505050"/>
                </a:solidFill>
                <a:effectLst/>
                <a:latin typeface="Roboto Condensed" panose="02000000000000000000" pitchFamily="2" charset="0"/>
              </a:rPr>
              <a:t>Azure Cloud Shell is a browser-based shell experience to manage and develop Azure resources.</a:t>
            </a:r>
            <a:br>
              <a:rPr lang="en-US" dirty="0"/>
            </a:br>
            <a:r>
              <a:rPr lang="en-US" b="0" i="0" dirty="0">
                <a:solidFill>
                  <a:srgbClr val="505050"/>
                </a:solidFill>
                <a:effectLst/>
                <a:latin typeface="Roboto Condensed" panose="02000000000000000000" pitchFamily="2" charset="0"/>
              </a:rPr>
              <a:t>Cloud Shell offers a browser-accessible, pre-configured shell experience for managing Azure resources without the overhead of installing, versioning, and maintaining a machine yourself.</a:t>
            </a:r>
            <a:br>
              <a:rPr lang="en-US" dirty="0"/>
            </a:br>
            <a:r>
              <a:rPr lang="en-US" b="0" i="0" dirty="0">
                <a:solidFill>
                  <a:srgbClr val="505050"/>
                </a:solidFill>
                <a:effectLst/>
                <a:latin typeface="Roboto Condensed" panose="02000000000000000000" pitchFamily="2" charset="0"/>
              </a:rPr>
              <a:t>Being browser-based, Azure Cloud Shell can be run on a browser from a tablet that runs the Android operating system.</a:t>
            </a:r>
            <a:endParaRPr lang="en-IN" dirty="0"/>
          </a:p>
        </p:txBody>
      </p:sp>
    </p:spTree>
    <p:extLst>
      <p:ext uri="{BB962C8B-B14F-4D97-AF65-F5344CB8AC3E}">
        <p14:creationId xmlns:p14="http://schemas.microsoft.com/office/powerpoint/2010/main" val="37934791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3301B-9705-46C4-88E2-F6CAEF32CEE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F76ABD7-A788-437B-AFC1-68BD3893E529}"/>
              </a:ext>
            </a:extLst>
          </p:cNvPr>
          <p:cNvPicPr>
            <a:picLocks noGrp="1" noChangeAspect="1"/>
          </p:cNvPicPr>
          <p:nvPr>
            <p:ph idx="1"/>
          </p:nvPr>
        </p:nvPicPr>
        <p:blipFill>
          <a:blip r:embed="rId2"/>
          <a:stretch>
            <a:fillRect/>
          </a:stretch>
        </p:blipFill>
        <p:spPr>
          <a:xfrm>
            <a:off x="2224087" y="2672556"/>
            <a:ext cx="7743825" cy="2657475"/>
          </a:xfrm>
          <a:prstGeom prst="rect">
            <a:avLst/>
          </a:prstGeom>
        </p:spPr>
      </p:pic>
    </p:spTree>
    <p:extLst>
      <p:ext uri="{BB962C8B-B14F-4D97-AF65-F5344CB8AC3E}">
        <p14:creationId xmlns:p14="http://schemas.microsoft.com/office/powerpoint/2010/main" val="1238906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A915-B26C-4646-9E6A-ABEACC86629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86836AB-67C3-4EA4-AA72-6FF9B0FCDE22}"/>
              </a:ext>
            </a:extLst>
          </p:cNvPr>
          <p:cNvSpPr>
            <a:spLocks noGrp="1"/>
          </p:cNvSpPr>
          <p:nvPr>
            <p:ph idx="1"/>
          </p:nvPr>
        </p:nvSpPr>
        <p:spPr/>
        <p:txBody>
          <a:bodyPr/>
          <a:lstStyle/>
          <a:p>
            <a:endParaRPr lang="en-IN" dirty="0"/>
          </a:p>
        </p:txBody>
      </p:sp>
      <p:pic>
        <p:nvPicPr>
          <p:cNvPr id="16386" name="Picture 2">
            <a:extLst>
              <a:ext uri="{FF2B5EF4-FFF2-40B4-BE49-F238E27FC236}">
                <a16:creationId xmlns:a16="http://schemas.microsoft.com/office/drawing/2014/main" id="{B6627401-0919-48B1-9572-C82626F98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5963"/>
            <a:ext cx="12192000" cy="542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1992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42E1-08B7-482C-8A0A-0965C74F80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CCB763-3B13-4A40-B035-BE41DBBB114B}"/>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D1DEC70D-3CAF-4FA2-BAAF-D1D3292B87CB}"/>
              </a:ext>
            </a:extLst>
          </p:cNvPr>
          <p:cNvSpPr txBox="1"/>
          <p:nvPr/>
        </p:nvSpPr>
        <p:spPr>
          <a:xfrm>
            <a:off x="1083365" y="1859340"/>
            <a:ext cx="8063119" cy="3139321"/>
          </a:xfrm>
          <a:prstGeom prst="rect">
            <a:avLst/>
          </a:prstGeom>
          <a:noFill/>
        </p:spPr>
        <p:txBody>
          <a:bodyPr wrap="square">
            <a:spAutoFit/>
          </a:bodyPr>
          <a:lstStyle/>
          <a:p>
            <a:r>
              <a:rPr lang="en-US" dirty="0"/>
              <a:t>You plan to deploy several Azure virtual machines.</a:t>
            </a:r>
          </a:p>
          <a:p>
            <a:endParaRPr lang="en-US" dirty="0"/>
          </a:p>
          <a:p>
            <a:r>
              <a:rPr lang="en-US" dirty="0"/>
              <a:t>You need to control the ports that devices on the internet can use to access the virtual machines.</a:t>
            </a:r>
          </a:p>
          <a:p>
            <a:endParaRPr lang="en-US" dirty="0"/>
          </a:p>
          <a:p>
            <a:r>
              <a:rPr lang="en-US" dirty="0"/>
              <a:t>What should you use?</a:t>
            </a:r>
          </a:p>
          <a:p>
            <a:endParaRPr lang="en-US" dirty="0"/>
          </a:p>
          <a:p>
            <a:r>
              <a:rPr lang="en-US" dirty="0"/>
              <a:t> an Azure Active Directory (</a:t>
            </a:r>
            <a:r>
              <a:rPr lang="en-US" dirty="0" err="1"/>
              <a:t>AzureAD</a:t>
            </a:r>
            <a:r>
              <a:rPr lang="en-US" dirty="0"/>
              <a:t>) role</a:t>
            </a:r>
          </a:p>
          <a:p>
            <a:r>
              <a:rPr lang="en-US" dirty="0"/>
              <a:t> an Azure key vault</a:t>
            </a:r>
          </a:p>
          <a:p>
            <a:r>
              <a:rPr lang="en-US" dirty="0"/>
              <a:t> an Azure Active Directory group</a:t>
            </a:r>
          </a:p>
          <a:p>
            <a:r>
              <a:rPr lang="en-US" dirty="0"/>
              <a:t> a network security group (NSG)</a:t>
            </a:r>
            <a:endParaRPr lang="en-IN" dirty="0"/>
          </a:p>
        </p:txBody>
      </p:sp>
    </p:spTree>
    <p:extLst>
      <p:ext uri="{BB962C8B-B14F-4D97-AF65-F5344CB8AC3E}">
        <p14:creationId xmlns:p14="http://schemas.microsoft.com/office/powerpoint/2010/main" val="9361615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B3CF-4B7F-4B48-9ABA-514C5082B99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FAB58CC-167E-49D2-8DD6-8F1855BE73A6}"/>
              </a:ext>
            </a:extLst>
          </p:cNvPr>
          <p:cNvPicPr>
            <a:picLocks noGrp="1" noChangeAspect="1"/>
          </p:cNvPicPr>
          <p:nvPr>
            <p:ph idx="1"/>
          </p:nvPr>
        </p:nvPicPr>
        <p:blipFill>
          <a:blip r:embed="rId2"/>
          <a:stretch>
            <a:fillRect/>
          </a:stretch>
        </p:blipFill>
        <p:spPr>
          <a:xfrm>
            <a:off x="2238375" y="2548731"/>
            <a:ext cx="7715250" cy="2905125"/>
          </a:xfrm>
          <a:prstGeom prst="rect">
            <a:avLst/>
          </a:prstGeom>
        </p:spPr>
      </p:pic>
    </p:spTree>
    <p:extLst>
      <p:ext uri="{BB962C8B-B14F-4D97-AF65-F5344CB8AC3E}">
        <p14:creationId xmlns:p14="http://schemas.microsoft.com/office/powerpoint/2010/main" val="28381551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7202-EE2C-4D63-8B23-2767FD5153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84BE10-807E-4AD3-9603-099D2496231C}"/>
              </a:ext>
            </a:extLst>
          </p:cNvPr>
          <p:cNvSpPr>
            <a:spLocks noGrp="1"/>
          </p:cNvSpPr>
          <p:nvPr>
            <p:ph idx="1"/>
          </p:nvPr>
        </p:nvSpPr>
        <p:spPr/>
        <p:txBody>
          <a:bodyPr>
            <a:normAutofit fontScale="32500" lnSpcReduction="20000"/>
          </a:bodyPr>
          <a:lstStyle/>
          <a:p>
            <a:r>
              <a:rPr lang="en-US" dirty="0"/>
              <a:t>Your company has an Azure subscription that contains the following unused resources:</a:t>
            </a:r>
          </a:p>
          <a:p>
            <a:endParaRPr lang="en-US" dirty="0"/>
          </a:p>
          <a:p>
            <a:r>
              <a:rPr lang="en-US" dirty="0"/>
              <a:t>* 20 user accounts in Azure Active Directory (Azure AD)</a:t>
            </a:r>
          </a:p>
          <a:p>
            <a:endParaRPr lang="en-US" dirty="0"/>
          </a:p>
          <a:p>
            <a:r>
              <a:rPr lang="en-US" dirty="0"/>
              <a:t>* Five groups in Azure AD</a:t>
            </a:r>
          </a:p>
          <a:p>
            <a:endParaRPr lang="en-US" dirty="0"/>
          </a:p>
          <a:p>
            <a:r>
              <a:rPr lang="en-US" dirty="0"/>
              <a:t>* 10 public !P addresses</a:t>
            </a:r>
          </a:p>
          <a:p>
            <a:endParaRPr lang="en-US" dirty="0"/>
          </a:p>
          <a:p>
            <a:r>
              <a:rPr lang="en-US" dirty="0"/>
              <a:t>* 10 network interfaces</a:t>
            </a:r>
          </a:p>
          <a:p>
            <a:endParaRPr lang="en-US" dirty="0"/>
          </a:p>
          <a:p>
            <a:r>
              <a:rPr lang="en-US" dirty="0"/>
              <a:t>You need to reduce the Azure costs for the company.</a:t>
            </a:r>
          </a:p>
          <a:p>
            <a:endParaRPr lang="en-US" dirty="0"/>
          </a:p>
          <a:p>
            <a:r>
              <a:rPr lang="en-US" dirty="0"/>
              <a:t>Solution: You remove the unused public IP addresses.</a:t>
            </a:r>
          </a:p>
          <a:p>
            <a:endParaRPr lang="en-US" dirty="0"/>
          </a:p>
          <a:p>
            <a:r>
              <a:rPr lang="en-US" dirty="0"/>
              <a:t>Does this meet the goal?</a:t>
            </a:r>
          </a:p>
          <a:p>
            <a:endParaRPr lang="en-US" dirty="0"/>
          </a:p>
          <a:p>
            <a:r>
              <a:rPr lang="en-US" dirty="0"/>
              <a:t> Yes</a:t>
            </a:r>
          </a:p>
          <a:p>
            <a:r>
              <a:rPr lang="en-US" dirty="0"/>
              <a:t> No</a:t>
            </a:r>
            <a:endParaRPr lang="en-IN" dirty="0"/>
          </a:p>
        </p:txBody>
      </p:sp>
    </p:spTree>
    <p:extLst>
      <p:ext uri="{BB962C8B-B14F-4D97-AF65-F5344CB8AC3E}">
        <p14:creationId xmlns:p14="http://schemas.microsoft.com/office/powerpoint/2010/main" val="11688875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7615-D775-4250-B588-99E1E49D11C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48846AA-1CE1-4F93-9987-459F8FD4ED47}"/>
              </a:ext>
            </a:extLst>
          </p:cNvPr>
          <p:cNvPicPr>
            <a:picLocks noGrp="1" noChangeAspect="1"/>
          </p:cNvPicPr>
          <p:nvPr>
            <p:ph idx="1"/>
          </p:nvPr>
        </p:nvPicPr>
        <p:blipFill>
          <a:blip r:embed="rId2"/>
          <a:stretch>
            <a:fillRect/>
          </a:stretch>
        </p:blipFill>
        <p:spPr>
          <a:xfrm>
            <a:off x="1443223" y="1862217"/>
            <a:ext cx="8846405" cy="3133566"/>
          </a:xfrm>
          <a:prstGeom prst="rect">
            <a:avLst/>
          </a:prstGeom>
        </p:spPr>
      </p:pic>
    </p:spTree>
    <p:extLst>
      <p:ext uri="{BB962C8B-B14F-4D97-AF65-F5344CB8AC3E}">
        <p14:creationId xmlns:p14="http://schemas.microsoft.com/office/powerpoint/2010/main" val="21325436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4378F-C0B1-415D-BD28-CC053C8A6DE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373CFB8-74C4-40FD-A832-385461387F4C}"/>
              </a:ext>
            </a:extLst>
          </p:cNvPr>
          <p:cNvPicPr>
            <a:picLocks noGrp="1" noChangeAspect="1"/>
          </p:cNvPicPr>
          <p:nvPr>
            <p:ph idx="1"/>
          </p:nvPr>
        </p:nvPicPr>
        <p:blipFill>
          <a:blip r:embed="rId2"/>
          <a:stretch>
            <a:fillRect/>
          </a:stretch>
        </p:blipFill>
        <p:spPr>
          <a:xfrm>
            <a:off x="2228850" y="2543969"/>
            <a:ext cx="7734300" cy="2914650"/>
          </a:xfrm>
          <a:prstGeom prst="rect">
            <a:avLst/>
          </a:prstGeom>
        </p:spPr>
      </p:pic>
    </p:spTree>
    <p:extLst>
      <p:ext uri="{BB962C8B-B14F-4D97-AF65-F5344CB8AC3E}">
        <p14:creationId xmlns:p14="http://schemas.microsoft.com/office/powerpoint/2010/main" val="6440296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2E48-6246-40CB-BC6A-02ABA7EE6B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B60BF20-9FCB-4EBC-A952-F2FADA2E29A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C6BFEA5-E9E2-4748-B9EE-D6028071F5AC}"/>
              </a:ext>
            </a:extLst>
          </p:cNvPr>
          <p:cNvPicPr>
            <a:picLocks noChangeAspect="1"/>
          </p:cNvPicPr>
          <p:nvPr/>
        </p:nvPicPr>
        <p:blipFill>
          <a:blip r:embed="rId2"/>
          <a:stretch>
            <a:fillRect/>
          </a:stretch>
        </p:blipFill>
        <p:spPr>
          <a:xfrm>
            <a:off x="2228850" y="1933575"/>
            <a:ext cx="7734300" cy="2990850"/>
          </a:xfrm>
          <a:prstGeom prst="rect">
            <a:avLst/>
          </a:prstGeom>
        </p:spPr>
      </p:pic>
    </p:spTree>
    <p:extLst>
      <p:ext uri="{BB962C8B-B14F-4D97-AF65-F5344CB8AC3E}">
        <p14:creationId xmlns:p14="http://schemas.microsoft.com/office/powerpoint/2010/main" val="33808366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3DD1E-8AAF-407A-A333-70D69FB279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3DF5DF-99A3-4574-89B0-DC418DA30C0E}"/>
              </a:ext>
            </a:extLst>
          </p:cNvPr>
          <p:cNvSpPr>
            <a:spLocks noGrp="1"/>
          </p:cNvSpPr>
          <p:nvPr>
            <p:ph idx="1"/>
          </p:nvPr>
        </p:nvSpPr>
        <p:spPr/>
        <p:txBody>
          <a:bodyPr>
            <a:normAutofit fontScale="70000" lnSpcReduction="20000"/>
          </a:bodyPr>
          <a:lstStyle/>
          <a:p>
            <a:r>
              <a:rPr lang="en-US" dirty="0"/>
              <a:t>Your company plans to migrate all its data and resources to Azure.</a:t>
            </a:r>
          </a:p>
          <a:p>
            <a:endParaRPr lang="en-US" dirty="0"/>
          </a:p>
          <a:p>
            <a:r>
              <a:rPr lang="en-US" dirty="0"/>
              <a:t>The company’s migration plan states that only platform as a service (PaaS) solutions must be used in Azure.</a:t>
            </a:r>
          </a:p>
          <a:p>
            <a:endParaRPr lang="en-US" dirty="0"/>
          </a:p>
          <a:p>
            <a:r>
              <a:rPr lang="en-US" dirty="0"/>
              <a:t>You need to deploy an Azure environment that supports the planned migration.</a:t>
            </a:r>
          </a:p>
          <a:p>
            <a:endParaRPr lang="en-US" dirty="0"/>
          </a:p>
          <a:p>
            <a:r>
              <a:rPr lang="en-US" dirty="0"/>
              <a:t>Solution: You create an Azure App Service and Azure Storage accounts.</a:t>
            </a:r>
          </a:p>
          <a:p>
            <a:endParaRPr lang="en-US" dirty="0"/>
          </a:p>
          <a:p>
            <a:r>
              <a:rPr lang="en-US" dirty="0"/>
              <a:t>Does this meet the goal?</a:t>
            </a:r>
          </a:p>
          <a:p>
            <a:endParaRPr lang="en-US" dirty="0"/>
          </a:p>
          <a:p>
            <a:r>
              <a:rPr lang="en-US" dirty="0"/>
              <a:t> Yes</a:t>
            </a:r>
          </a:p>
          <a:p>
            <a:r>
              <a:rPr lang="en-US" dirty="0"/>
              <a:t> No</a:t>
            </a:r>
            <a:endParaRPr lang="en-IN" dirty="0"/>
          </a:p>
        </p:txBody>
      </p:sp>
    </p:spTree>
    <p:extLst>
      <p:ext uri="{BB962C8B-B14F-4D97-AF65-F5344CB8AC3E}">
        <p14:creationId xmlns:p14="http://schemas.microsoft.com/office/powerpoint/2010/main" val="16621798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75B2-7D86-4DEC-943A-02C4DBE688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5F595B-0317-4E35-A739-6E5485104FBB}"/>
              </a:ext>
            </a:extLst>
          </p:cNvPr>
          <p:cNvSpPr>
            <a:spLocks noGrp="1"/>
          </p:cNvSpPr>
          <p:nvPr>
            <p:ph idx="1"/>
          </p:nvPr>
        </p:nvSpPr>
        <p:spPr/>
        <p:txBody>
          <a:bodyPr>
            <a:normAutofit fontScale="92500" lnSpcReduction="20000"/>
          </a:bodyPr>
          <a:lstStyle/>
          <a:p>
            <a:r>
              <a:rPr lang="en-US" dirty="0"/>
              <a:t>When you need to delegate permissions to several Azure virtual machines simultaneously, you must deploy the Azure virtual machines to the same Azure region</a:t>
            </a:r>
          </a:p>
          <a:p>
            <a:endParaRPr lang="en-US" dirty="0"/>
          </a:p>
          <a:p>
            <a:r>
              <a:rPr lang="en-US" dirty="0"/>
              <a:t>Instructions: Review the underlined text If it makes the statement correct, select "No change is needed." If the statement is incorrect, select the answer choice that makes the statement correct.</a:t>
            </a:r>
          </a:p>
          <a:p>
            <a:endParaRPr lang="en-US" dirty="0"/>
          </a:p>
          <a:p>
            <a:r>
              <a:rPr lang="en-US" dirty="0"/>
              <a:t> No change is needed.</a:t>
            </a:r>
          </a:p>
          <a:p>
            <a:r>
              <a:rPr lang="en-US" dirty="0"/>
              <a:t> by using the same Azure Resource Manager template</a:t>
            </a:r>
          </a:p>
          <a:p>
            <a:r>
              <a:rPr lang="en-US" dirty="0"/>
              <a:t> to the same resource group</a:t>
            </a:r>
          </a:p>
          <a:p>
            <a:r>
              <a:rPr lang="en-US" dirty="0"/>
              <a:t> to the same availability zone</a:t>
            </a:r>
          </a:p>
          <a:p>
            <a:endParaRPr lang="en-IN" dirty="0"/>
          </a:p>
        </p:txBody>
      </p:sp>
    </p:spTree>
    <p:extLst>
      <p:ext uri="{BB962C8B-B14F-4D97-AF65-F5344CB8AC3E}">
        <p14:creationId xmlns:p14="http://schemas.microsoft.com/office/powerpoint/2010/main" val="30392652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BF34-F767-43C1-9CE8-E3AA62EB20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A3E27E-BA8A-459B-B46A-CFB5D136E36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C4624E8-B6D3-4363-8208-31C7B70A5378}"/>
              </a:ext>
            </a:extLst>
          </p:cNvPr>
          <p:cNvPicPr>
            <a:picLocks noChangeAspect="1"/>
          </p:cNvPicPr>
          <p:nvPr/>
        </p:nvPicPr>
        <p:blipFill>
          <a:blip r:embed="rId2"/>
          <a:stretch>
            <a:fillRect/>
          </a:stretch>
        </p:blipFill>
        <p:spPr>
          <a:xfrm>
            <a:off x="2233612" y="2509837"/>
            <a:ext cx="7724775" cy="1838325"/>
          </a:xfrm>
          <a:prstGeom prst="rect">
            <a:avLst/>
          </a:prstGeom>
        </p:spPr>
      </p:pic>
    </p:spTree>
    <p:extLst>
      <p:ext uri="{BB962C8B-B14F-4D97-AF65-F5344CB8AC3E}">
        <p14:creationId xmlns:p14="http://schemas.microsoft.com/office/powerpoint/2010/main" val="33553934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5734-78B8-4EAE-B6C6-04213D7558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FAE151-875E-4F8A-B25D-349FF0E1E7E9}"/>
              </a:ext>
            </a:extLst>
          </p:cNvPr>
          <p:cNvSpPr>
            <a:spLocks noGrp="1"/>
          </p:cNvSpPr>
          <p:nvPr>
            <p:ph idx="1"/>
          </p:nvPr>
        </p:nvSpPr>
        <p:spPr/>
        <p:txBody>
          <a:bodyPr>
            <a:normAutofit fontScale="70000" lnSpcReduction="20000"/>
          </a:bodyPr>
          <a:lstStyle/>
          <a:p>
            <a:r>
              <a:rPr lang="en-US" dirty="0"/>
              <a:t>You have an on-premises application that sends email notifications automatically based on a rule.</a:t>
            </a:r>
          </a:p>
          <a:p>
            <a:endParaRPr lang="en-US" dirty="0"/>
          </a:p>
          <a:p>
            <a:r>
              <a:rPr lang="en-US" dirty="0"/>
              <a:t>You plan to migrate the application to Azure.</a:t>
            </a:r>
          </a:p>
          <a:p>
            <a:endParaRPr lang="en-US" dirty="0"/>
          </a:p>
          <a:p>
            <a:r>
              <a:rPr lang="en-US" dirty="0"/>
              <a:t>You need to recommend a serverless computing solution for the application.</a:t>
            </a:r>
          </a:p>
          <a:p>
            <a:endParaRPr lang="en-US" dirty="0"/>
          </a:p>
          <a:p>
            <a:r>
              <a:rPr lang="en-US" dirty="0"/>
              <a:t>What should you include in the recommendation?</a:t>
            </a:r>
          </a:p>
          <a:p>
            <a:endParaRPr lang="en-US" dirty="0"/>
          </a:p>
          <a:p>
            <a:r>
              <a:rPr lang="en-US" dirty="0"/>
              <a:t> a logic app</a:t>
            </a:r>
          </a:p>
          <a:p>
            <a:r>
              <a:rPr lang="en-US" dirty="0"/>
              <a:t> a server image in Azure Marketplace</a:t>
            </a:r>
          </a:p>
          <a:p>
            <a:r>
              <a:rPr lang="en-US" dirty="0"/>
              <a:t> an API app</a:t>
            </a:r>
          </a:p>
          <a:p>
            <a:r>
              <a:rPr lang="en-US" dirty="0"/>
              <a:t> a web app</a:t>
            </a:r>
            <a:endParaRPr lang="en-IN" dirty="0"/>
          </a:p>
        </p:txBody>
      </p:sp>
    </p:spTree>
    <p:extLst>
      <p:ext uri="{BB962C8B-B14F-4D97-AF65-F5344CB8AC3E}">
        <p14:creationId xmlns:p14="http://schemas.microsoft.com/office/powerpoint/2010/main" val="3664114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BEDD-C668-4D22-8158-F98EFC06D81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56EC06A-31B4-4ABF-BE0D-A9101C9CE90D}"/>
              </a:ext>
            </a:extLst>
          </p:cNvPr>
          <p:cNvSpPr>
            <a:spLocks noGrp="1"/>
          </p:cNvSpPr>
          <p:nvPr>
            <p:ph idx="1"/>
          </p:nvPr>
        </p:nvSpPr>
        <p:spPr/>
        <p:txBody>
          <a:bodyPr/>
          <a:lstStyle/>
          <a:p>
            <a:endParaRPr lang="en-IN" dirty="0"/>
          </a:p>
        </p:txBody>
      </p:sp>
      <p:pic>
        <p:nvPicPr>
          <p:cNvPr id="17410" name="Picture 2">
            <a:extLst>
              <a:ext uri="{FF2B5EF4-FFF2-40B4-BE49-F238E27FC236}">
                <a16:creationId xmlns:a16="http://schemas.microsoft.com/office/drawing/2014/main" id="{E4485D52-64F0-48D2-AC58-DADC2EA55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8025"/>
            <a:ext cx="12192000" cy="544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8852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BBFA-ACCF-4DE6-A8FC-D8494AA271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41B2C60-553B-473B-8A4A-E99399D737A1}"/>
              </a:ext>
            </a:extLst>
          </p:cNvPr>
          <p:cNvSpPr>
            <a:spLocks noGrp="1"/>
          </p:cNvSpPr>
          <p:nvPr>
            <p:ph idx="1"/>
          </p:nvPr>
        </p:nvSpPr>
        <p:spPr/>
        <p:txBody>
          <a:bodyPr/>
          <a:lstStyle/>
          <a:p>
            <a:endParaRPr lang="en-IN"/>
          </a:p>
        </p:txBody>
      </p:sp>
      <p:pic>
        <p:nvPicPr>
          <p:cNvPr id="22530" name="Picture 2">
            <a:extLst>
              <a:ext uri="{FF2B5EF4-FFF2-40B4-BE49-F238E27FC236}">
                <a16:creationId xmlns:a16="http://schemas.microsoft.com/office/drawing/2014/main" id="{BC531051-18F9-40F5-B451-1CBE9F0D9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2171700"/>
            <a:ext cx="77343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9445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57AF7-8B92-493D-8CA1-BEB09D4FEBD0}"/>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3F508AC-985D-4175-A9F4-A5B80C2C635D}"/>
              </a:ext>
            </a:extLst>
          </p:cNvPr>
          <p:cNvPicPr>
            <a:picLocks noGrp="1" noChangeAspect="1"/>
          </p:cNvPicPr>
          <p:nvPr>
            <p:ph idx="1"/>
          </p:nvPr>
        </p:nvPicPr>
        <p:blipFill>
          <a:blip r:embed="rId2"/>
          <a:stretch>
            <a:fillRect/>
          </a:stretch>
        </p:blipFill>
        <p:spPr>
          <a:xfrm>
            <a:off x="2228850" y="2110581"/>
            <a:ext cx="7734300" cy="3781425"/>
          </a:xfrm>
          <a:prstGeom prst="rect">
            <a:avLst/>
          </a:prstGeom>
        </p:spPr>
      </p:pic>
    </p:spTree>
    <p:extLst>
      <p:ext uri="{BB962C8B-B14F-4D97-AF65-F5344CB8AC3E}">
        <p14:creationId xmlns:p14="http://schemas.microsoft.com/office/powerpoint/2010/main" val="32729099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5433-7D97-4805-A8F7-2D92A16142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3CBB1C0-5186-44CC-89F4-D1A51640C5E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F676BD3-BEA0-49F2-99BE-707A3AB11A35}"/>
              </a:ext>
            </a:extLst>
          </p:cNvPr>
          <p:cNvPicPr>
            <a:picLocks noChangeAspect="1"/>
          </p:cNvPicPr>
          <p:nvPr/>
        </p:nvPicPr>
        <p:blipFill>
          <a:blip r:embed="rId2"/>
          <a:stretch>
            <a:fillRect/>
          </a:stretch>
        </p:blipFill>
        <p:spPr>
          <a:xfrm>
            <a:off x="1326638" y="1888641"/>
            <a:ext cx="9878904" cy="3080717"/>
          </a:xfrm>
          <a:prstGeom prst="rect">
            <a:avLst/>
          </a:prstGeom>
        </p:spPr>
      </p:pic>
    </p:spTree>
    <p:extLst>
      <p:ext uri="{BB962C8B-B14F-4D97-AF65-F5344CB8AC3E}">
        <p14:creationId xmlns:p14="http://schemas.microsoft.com/office/powerpoint/2010/main" val="27548532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07F9-520D-4511-B4B6-BC143BA6B4D6}"/>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C5602B0B-5BC8-4CCE-95E9-A4E577168A80}"/>
              </a:ext>
            </a:extLst>
          </p:cNvPr>
          <p:cNvGraphicFramePr>
            <a:graphicFrameLocks noGrp="1"/>
          </p:cNvGraphicFramePr>
          <p:nvPr>
            <p:ph idx="1"/>
            <p:extLst>
              <p:ext uri="{D42A27DB-BD31-4B8C-83A1-F6EECF244321}">
                <p14:modId xmlns:p14="http://schemas.microsoft.com/office/powerpoint/2010/main" val="1647281417"/>
              </p:ext>
            </p:extLst>
          </p:nvPr>
        </p:nvGraphicFramePr>
        <p:xfrm>
          <a:off x="89452" y="0"/>
          <a:ext cx="11867322" cy="7615680"/>
        </p:xfrm>
        <a:graphic>
          <a:graphicData uri="http://schemas.openxmlformats.org/drawingml/2006/table">
            <a:tbl>
              <a:tblPr/>
              <a:tblGrid>
                <a:gridCol w="1444886">
                  <a:extLst>
                    <a:ext uri="{9D8B030D-6E8A-4147-A177-3AD203B41FA5}">
                      <a16:colId xmlns:a16="http://schemas.microsoft.com/office/drawing/2014/main" val="490999223"/>
                    </a:ext>
                  </a:extLst>
                </a:gridCol>
                <a:gridCol w="1444886">
                  <a:extLst>
                    <a:ext uri="{9D8B030D-6E8A-4147-A177-3AD203B41FA5}">
                      <a16:colId xmlns:a16="http://schemas.microsoft.com/office/drawing/2014/main" val="3354574063"/>
                    </a:ext>
                  </a:extLst>
                </a:gridCol>
                <a:gridCol w="1444886">
                  <a:extLst>
                    <a:ext uri="{9D8B030D-6E8A-4147-A177-3AD203B41FA5}">
                      <a16:colId xmlns:a16="http://schemas.microsoft.com/office/drawing/2014/main" val="846262114"/>
                    </a:ext>
                  </a:extLst>
                </a:gridCol>
                <a:gridCol w="1444886">
                  <a:extLst>
                    <a:ext uri="{9D8B030D-6E8A-4147-A177-3AD203B41FA5}">
                      <a16:colId xmlns:a16="http://schemas.microsoft.com/office/drawing/2014/main" val="4115539241"/>
                    </a:ext>
                  </a:extLst>
                </a:gridCol>
                <a:gridCol w="6087778">
                  <a:extLst>
                    <a:ext uri="{9D8B030D-6E8A-4147-A177-3AD203B41FA5}">
                      <a16:colId xmlns:a16="http://schemas.microsoft.com/office/drawing/2014/main" val="257136027"/>
                    </a:ext>
                  </a:extLst>
                </a:gridCol>
              </a:tblGrid>
              <a:tr h="443628">
                <a:tc>
                  <a:txBody>
                    <a:bodyPr/>
                    <a:lstStyle/>
                    <a:p>
                      <a:pPr algn="l" fontAlgn="ctr"/>
                      <a:br>
                        <a:rPr lang="en-IN" sz="1050" b="1">
                          <a:effectLst/>
                        </a:rPr>
                      </a:br>
                      <a:r>
                        <a:rPr lang="en-IN" sz="1050" b="1">
                          <a:effectLst/>
                        </a:rPr>
                        <a:t>Basic</a:t>
                      </a:r>
                    </a:p>
                    <a:p>
                      <a:pPr algn="l" fontAlgn="ctr"/>
                      <a:r>
                        <a:rPr lang="en-IN" sz="1050" b="1" u="none" strike="noStrike">
                          <a:solidFill>
                            <a:srgbClr val="FFFFFF"/>
                          </a:solidFill>
                          <a:effectLst/>
                          <a:hlinkClick r:id="rId2"/>
                        </a:rPr>
                        <a:t>Request support</a:t>
                      </a:r>
                      <a:endParaRPr lang="en-IN" sz="1050" b="1">
                        <a:effectLst/>
                      </a:endParaRPr>
                    </a:p>
                  </a:txBody>
                  <a:tcPr marL="8492" marR="8492" marT="8492" marB="8492" anchor="ctr">
                    <a:lnL>
                      <a:noFill/>
                    </a:lnL>
                    <a:lnR>
                      <a:noFill/>
                    </a:lnR>
                    <a:lnT>
                      <a:noFill/>
                    </a:lnT>
                    <a:lnB>
                      <a:noFill/>
                    </a:lnB>
                    <a:solidFill>
                      <a:srgbClr val="EAEBEC"/>
                    </a:solidFill>
                  </a:tcPr>
                </a:tc>
                <a:tc>
                  <a:txBody>
                    <a:bodyPr/>
                    <a:lstStyle/>
                    <a:p>
                      <a:pPr algn="l" fontAlgn="ctr"/>
                      <a:r>
                        <a:rPr lang="en-IN" sz="1050" b="1" u="sng">
                          <a:solidFill>
                            <a:srgbClr val="0062AD"/>
                          </a:solidFill>
                          <a:effectLst/>
                          <a:hlinkClick r:id="rId3"/>
                        </a:rPr>
                        <a:t>DEVELOPER</a:t>
                      </a:r>
                      <a:r>
                        <a:rPr lang="en-IN" sz="1050" b="1" u="none" strike="noStrike">
                          <a:solidFill>
                            <a:srgbClr val="FFFFFF"/>
                          </a:solidFill>
                          <a:effectLst/>
                          <a:hlinkClick r:id="rId4"/>
                        </a:rPr>
                        <a:t>Purchase support</a:t>
                      </a:r>
                      <a:endParaRPr lang="en-IN" sz="1050" b="1">
                        <a:effectLst/>
                      </a:endParaRPr>
                    </a:p>
                  </a:txBody>
                  <a:tcPr marL="8492" marR="8492" marT="8492" marB="8492" anchor="ctr">
                    <a:lnL>
                      <a:noFill/>
                    </a:lnL>
                    <a:lnR>
                      <a:noFill/>
                    </a:lnR>
                    <a:lnT>
                      <a:noFill/>
                    </a:lnT>
                    <a:lnB>
                      <a:noFill/>
                    </a:lnB>
                    <a:solidFill>
                      <a:srgbClr val="EAEBEC"/>
                    </a:solidFill>
                  </a:tcPr>
                </a:tc>
                <a:tc>
                  <a:txBody>
                    <a:bodyPr/>
                    <a:lstStyle/>
                    <a:p>
                      <a:pPr algn="l" fontAlgn="ctr"/>
                      <a:r>
                        <a:rPr lang="en-IN" sz="1050" b="1" u="sng">
                          <a:solidFill>
                            <a:srgbClr val="0062AD"/>
                          </a:solidFill>
                          <a:effectLst/>
                          <a:hlinkClick r:id="rId5"/>
                        </a:rPr>
                        <a:t>STANDARD</a:t>
                      </a:r>
                      <a:r>
                        <a:rPr lang="en-IN" sz="1050" b="1" u="none" strike="noStrike">
                          <a:solidFill>
                            <a:srgbClr val="FFFFFF"/>
                          </a:solidFill>
                          <a:effectLst/>
                          <a:hlinkClick r:id="rId6"/>
                        </a:rPr>
                        <a:t>Purchase support</a:t>
                      </a:r>
                      <a:endParaRPr lang="en-IN" sz="1050" b="1">
                        <a:effectLst/>
                      </a:endParaRPr>
                    </a:p>
                  </a:txBody>
                  <a:tcPr marL="8492" marR="8492" marT="8492" marB="8492" anchor="ctr">
                    <a:lnL>
                      <a:noFill/>
                    </a:lnL>
                    <a:lnR>
                      <a:noFill/>
                    </a:lnR>
                    <a:lnT>
                      <a:noFill/>
                    </a:lnT>
                    <a:lnB>
                      <a:noFill/>
                    </a:lnB>
                    <a:solidFill>
                      <a:srgbClr val="EAEBEC"/>
                    </a:solidFill>
                  </a:tcPr>
                </a:tc>
                <a:tc>
                  <a:txBody>
                    <a:bodyPr/>
                    <a:lstStyle/>
                    <a:p>
                      <a:pPr algn="l" fontAlgn="ctr"/>
                      <a:r>
                        <a:rPr lang="en-IN" sz="1050" b="1" u="sng">
                          <a:solidFill>
                            <a:srgbClr val="0062AD"/>
                          </a:solidFill>
                          <a:effectLst/>
                          <a:hlinkClick r:id="rId7"/>
                        </a:rPr>
                        <a:t>PROFESSIONAL DIRECT</a:t>
                      </a:r>
                      <a:r>
                        <a:rPr lang="en-IN" sz="1050" b="1" u="none" strike="noStrike">
                          <a:solidFill>
                            <a:srgbClr val="FFFFFF"/>
                          </a:solidFill>
                          <a:effectLst/>
                          <a:hlinkClick r:id="rId8"/>
                        </a:rPr>
                        <a:t>Purchase support</a:t>
                      </a:r>
                      <a:endParaRPr lang="en-IN" sz="1050" b="1">
                        <a:effectLst/>
                      </a:endParaRPr>
                    </a:p>
                  </a:txBody>
                  <a:tcPr marL="8492" marR="8492" marT="8492" marB="8492" anchor="ctr">
                    <a:lnL>
                      <a:noFill/>
                    </a:lnL>
                    <a:lnR>
                      <a:noFill/>
                    </a:lnR>
                    <a:lnT>
                      <a:noFill/>
                    </a:lnT>
                    <a:lnB>
                      <a:noFill/>
                    </a:lnB>
                    <a:solidFill>
                      <a:srgbClr val="EAEBEC"/>
                    </a:solidFill>
                  </a:tcPr>
                </a:tc>
                <a:tc>
                  <a:txBody>
                    <a:bodyPr/>
                    <a:lstStyle/>
                    <a:p>
                      <a:endParaRPr lang="en-IN" sz="1050"/>
                    </a:p>
                  </a:txBody>
                  <a:tcPr marL="10190" marR="10190" marT="5095" marB="5095">
                    <a:lnL>
                      <a:noFill/>
                    </a:lnL>
                  </a:tcPr>
                </a:tc>
                <a:extLst>
                  <a:ext uri="{0D108BD9-81ED-4DB2-BD59-A6C34878D82A}">
                    <a16:rowId xmlns:a16="http://schemas.microsoft.com/office/drawing/2014/main" val="691368291"/>
                  </a:ext>
                </a:extLst>
              </a:tr>
              <a:tr h="300805">
                <a:tc>
                  <a:txBody>
                    <a:bodyPr/>
                    <a:lstStyle/>
                    <a:p>
                      <a:pPr algn="l" fontAlgn="ctr"/>
                      <a:r>
                        <a:rPr lang="en-IN" sz="1050">
                          <a:effectLst/>
                        </a:rPr>
                        <a:t>Price</a:t>
                      </a: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US" sz="1050">
                          <a:effectLst/>
                        </a:rPr>
                        <a:t>Included for all Azure customers</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IN" sz="1050">
                          <a:effectLst/>
                        </a:rPr>
                        <a:t>£21.62 per month</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IN" sz="1050">
                          <a:effectLst/>
                        </a:rPr>
                        <a:t>£74.54 per month</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IN" sz="1050">
                          <a:effectLst/>
                        </a:rPr>
                        <a:t>£745.31 per month</a:t>
                      </a:r>
                    </a:p>
                  </a:txBody>
                  <a:tcPr marL="8492" marR="8492" marT="8492" marB="8492" anchor="ctr">
                    <a:lnL w="6350" cap="flat" cmpd="sng" algn="ctr">
                      <a:solidFill>
                        <a:srgbClr val="EAEBEC"/>
                      </a:solidFill>
                      <a:prstDash val="solid"/>
                      <a:round/>
                      <a:headEnd type="none" w="med" len="med"/>
                      <a:tailEnd type="none" w="med" len="med"/>
                    </a:lnL>
                    <a:lnR>
                      <a:noFill/>
                    </a:lnR>
                    <a:lnB>
                      <a:noFill/>
                    </a:lnB>
                    <a:solidFill>
                      <a:srgbClr val="FFFFFF"/>
                    </a:solidFill>
                  </a:tcPr>
                </a:tc>
                <a:extLst>
                  <a:ext uri="{0D108BD9-81ED-4DB2-BD59-A6C34878D82A}">
                    <a16:rowId xmlns:a16="http://schemas.microsoft.com/office/drawing/2014/main" val="1086441623"/>
                  </a:ext>
                </a:extLst>
              </a:tr>
              <a:tr h="300805">
                <a:tc>
                  <a:txBody>
                    <a:bodyPr/>
                    <a:lstStyle/>
                    <a:p>
                      <a:pPr algn="l" fontAlgn="ctr"/>
                      <a:r>
                        <a:rPr lang="en-IN" sz="1050">
                          <a:effectLst/>
                        </a:rPr>
                        <a:t>Scope</a:t>
                      </a: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US" sz="1050">
                          <a:effectLst/>
                        </a:rPr>
                        <a:t>Included for all Azure customers</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IN" sz="1050">
                          <a:effectLst/>
                        </a:rPr>
                        <a:t>Trial and non-production environments</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IN" sz="1050">
                          <a:effectLst/>
                        </a:rPr>
                        <a:t>Production workload environments</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IN" sz="1050">
                          <a:effectLst/>
                        </a:rPr>
                        <a:t>Business-critical dependence</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4F5F6"/>
                    </a:solidFill>
                  </a:tcPr>
                </a:tc>
                <a:extLst>
                  <a:ext uri="{0D108BD9-81ED-4DB2-BD59-A6C34878D82A}">
                    <a16:rowId xmlns:a16="http://schemas.microsoft.com/office/drawing/2014/main" val="2499267185"/>
                  </a:ext>
                </a:extLst>
              </a:tr>
              <a:tr h="318331">
                <a:tc>
                  <a:txBody>
                    <a:bodyPr/>
                    <a:lstStyle/>
                    <a:p>
                      <a:pPr algn="l" fontAlgn="ctr"/>
                      <a:r>
                        <a:rPr lang="en-US" sz="1050">
                          <a:effectLst/>
                        </a:rPr>
                        <a:t>Billing and subscription management support</a:t>
                      </a: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803897906"/>
                  </a:ext>
                </a:extLst>
              </a:tr>
              <a:tr h="872097">
                <a:tc>
                  <a:txBody>
                    <a:bodyPr/>
                    <a:lstStyle/>
                    <a:p>
                      <a:pPr algn="l" fontAlgn="ctr"/>
                      <a:r>
                        <a:rPr lang="en-US" sz="1050">
                          <a:effectLst/>
                        </a:rPr>
                        <a:t>24/7 self-help resources, including </a:t>
                      </a:r>
                      <a:r>
                        <a:rPr lang="en-US" sz="1050" u="sng">
                          <a:solidFill>
                            <a:srgbClr val="0062AD"/>
                          </a:solidFill>
                          <a:effectLst/>
                          <a:hlinkClick r:id="rId9"/>
                        </a:rPr>
                        <a:t>Microsoft Learn</a:t>
                      </a:r>
                      <a:r>
                        <a:rPr lang="en-US" sz="1050">
                          <a:effectLst/>
                        </a:rPr>
                        <a:t>, </a:t>
                      </a:r>
                      <a:r>
                        <a:rPr lang="en-US" sz="1050" u="sng">
                          <a:solidFill>
                            <a:srgbClr val="0062AD"/>
                          </a:solidFill>
                          <a:effectLst/>
                          <a:hlinkClick r:id="rId10"/>
                        </a:rPr>
                        <a:t>Azure portal how-to videos</a:t>
                      </a:r>
                      <a:r>
                        <a:rPr lang="en-US" sz="1050">
                          <a:effectLst/>
                        </a:rPr>
                        <a:t>, </a:t>
                      </a:r>
                      <a:r>
                        <a:rPr lang="en-US" sz="1050" u="sng">
                          <a:solidFill>
                            <a:srgbClr val="0062AD"/>
                          </a:solidFill>
                          <a:effectLst/>
                          <a:hlinkClick r:id="rId11"/>
                        </a:rPr>
                        <a:t>documentation</a:t>
                      </a:r>
                      <a:r>
                        <a:rPr lang="en-US" sz="1050">
                          <a:effectLst/>
                        </a:rPr>
                        <a:t> and </a:t>
                      </a:r>
                      <a:r>
                        <a:rPr lang="en-US" sz="1050" u="sng">
                          <a:solidFill>
                            <a:srgbClr val="0062AD"/>
                          </a:solidFill>
                          <a:effectLst/>
                          <a:hlinkClick r:id="rId12"/>
                        </a:rPr>
                        <a:t>community support</a:t>
                      </a:r>
                      <a:endParaRPr lang="en-US" sz="1050">
                        <a:effectLst/>
                      </a:endParaRP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4F5F6"/>
                    </a:solidFill>
                  </a:tcPr>
                </a:tc>
                <a:extLst>
                  <a:ext uri="{0D108BD9-81ED-4DB2-BD59-A6C34878D82A}">
                    <a16:rowId xmlns:a16="http://schemas.microsoft.com/office/drawing/2014/main" val="1647034226"/>
                  </a:ext>
                </a:extLst>
              </a:tr>
              <a:tr h="443628">
                <a:tc>
                  <a:txBody>
                    <a:bodyPr/>
                    <a:lstStyle/>
                    <a:p>
                      <a:pPr algn="l" fontAlgn="ctr"/>
                      <a:r>
                        <a:rPr lang="en-US" sz="1050">
                          <a:effectLst/>
                        </a:rPr>
                        <a:t>Ability to submit as many support tickets as you need</a:t>
                      </a: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737003002"/>
                  </a:ext>
                </a:extLst>
              </a:tr>
              <a:tr h="486859">
                <a:tc>
                  <a:txBody>
                    <a:bodyPr/>
                    <a:lstStyle/>
                    <a:p>
                      <a:pPr algn="l" fontAlgn="ctr"/>
                      <a:r>
                        <a:rPr lang="en-US" sz="1050" u="sng">
                          <a:solidFill>
                            <a:srgbClr val="0062AD"/>
                          </a:solidFill>
                          <a:effectLst/>
                          <a:hlinkClick r:id="rId13"/>
                        </a:rPr>
                        <a:t>Azure Advisor</a:t>
                      </a:r>
                      <a:r>
                        <a:rPr lang="en-US" sz="1050">
                          <a:effectLst/>
                        </a:rPr>
                        <a:t> – your free, personalised guide to Azure best practices</a:t>
                      </a: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4F5F6"/>
                    </a:solidFill>
                  </a:tcPr>
                </a:tc>
                <a:extLst>
                  <a:ext uri="{0D108BD9-81ED-4DB2-BD59-A6C34878D82A}">
                    <a16:rowId xmlns:a16="http://schemas.microsoft.com/office/drawing/2014/main" val="880046275"/>
                  </a:ext>
                </a:extLst>
              </a:tr>
              <a:tr h="300805">
                <a:tc>
                  <a:txBody>
                    <a:bodyPr/>
                    <a:lstStyle/>
                    <a:p>
                      <a:pPr algn="l" fontAlgn="ctr"/>
                      <a:r>
                        <a:rPr lang="en-US" sz="1050" u="sng">
                          <a:solidFill>
                            <a:srgbClr val="0062AD"/>
                          </a:solidFill>
                          <a:effectLst/>
                          <a:hlinkClick r:id="rId14"/>
                        </a:rPr>
                        <a:t>Azure health status and notifications</a:t>
                      </a:r>
                      <a:endParaRPr lang="en-US" sz="1050">
                        <a:effectLst/>
                      </a:endParaRP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850726091"/>
                  </a:ext>
                </a:extLst>
              </a:tr>
              <a:tr h="729274">
                <a:tc>
                  <a:txBody>
                    <a:bodyPr/>
                    <a:lstStyle/>
                    <a:p>
                      <a:pPr algn="l" fontAlgn="ctr"/>
                      <a:r>
                        <a:rPr lang="en-US" sz="1050">
                          <a:effectLst/>
                        </a:rPr>
                        <a:t>Third-party software support with interoperability and configuration guidance and troubleshooting</a:t>
                      </a: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algn="ctr" fontAlgn="ctr"/>
                      <a:r>
                        <a:rPr lang="en-IN" sz="1050" dirty="0">
                          <a:effectLst/>
                        </a:rPr>
                        <a:t>Available</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4F5F6"/>
                    </a:solidFill>
                  </a:tcPr>
                </a:tc>
                <a:extLst>
                  <a:ext uri="{0D108BD9-81ED-4DB2-BD59-A6C34878D82A}">
                    <a16:rowId xmlns:a16="http://schemas.microsoft.com/office/drawing/2014/main" val="1139109374"/>
                  </a:ext>
                </a:extLst>
              </a:tr>
              <a:tr h="729274">
                <a:tc>
                  <a:txBody>
                    <a:bodyPr/>
                    <a:lstStyle/>
                    <a:p>
                      <a:pPr algn="l" fontAlgn="ctr"/>
                      <a:r>
                        <a:rPr lang="en-US" sz="1050">
                          <a:effectLst/>
                        </a:rPr>
                        <a:t>24/7 access to technical support by email and phone after a support request has been submitted</a:t>
                      </a: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US" sz="1050">
                          <a:effectLst/>
                        </a:rPr>
                        <a:t>Available during business hours by email only.</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algn="ctr" fontAlgn="ctr"/>
                      <a:r>
                        <a:rPr lang="en-IN" sz="1050">
                          <a:effectLst/>
                        </a:rPr>
                        <a:t>Available</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65056254"/>
                  </a:ext>
                </a:extLst>
              </a:tr>
              <a:tr h="1157743">
                <a:tc>
                  <a:txBody>
                    <a:bodyPr/>
                    <a:lstStyle/>
                    <a:p>
                      <a:pPr algn="l" fontAlgn="ctr"/>
                      <a:r>
                        <a:rPr lang="en-US" sz="1050" u="sng">
                          <a:solidFill>
                            <a:srgbClr val="0062AD"/>
                          </a:solidFill>
                          <a:effectLst/>
                          <a:hlinkClick r:id="rId15"/>
                        </a:rPr>
                        <a:t>Case severity and response time</a:t>
                      </a:r>
                      <a:endParaRPr lang="en-US" sz="1050">
                        <a:effectLst/>
                      </a:endParaRP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US" sz="1050">
                          <a:effectLst/>
                        </a:rPr>
                        <a:t>Minimal business impact (Sev C):</a:t>
                      </a:r>
                      <a:br>
                        <a:rPr lang="en-US" sz="1050">
                          <a:effectLst/>
                        </a:rPr>
                      </a:br>
                      <a:r>
                        <a:rPr lang="en-US" sz="1050">
                          <a:effectLst/>
                        </a:rPr>
                        <a:t>Within eight business hours</a:t>
                      </a:r>
                      <a:r>
                        <a:rPr lang="en-US" sz="1050" baseline="30000">
                          <a:effectLst/>
                        </a:rPr>
                        <a:t>1</a:t>
                      </a:r>
                      <a:endParaRPr lang="en-US" sz="1050">
                        <a:effectLst/>
                      </a:endParaRP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US" sz="1050">
                          <a:effectLst/>
                        </a:rPr>
                        <a:t>Minimal business impact (Sev C):</a:t>
                      </a:r>
                      <a:br>
                        <a:rPr lang="en-US" sz="1050">
                          <a:effectLst/>
                        </a:rPr>
                      </a:br>
                      <a:r>
                        <a:rPr lang="en-US" sz="1050">
                          <a:effectLst/>
                        </a:rPr>
                        <a:t>Within eight business hours</a:t>
                      </a:r>
                      <a:r>
                        <a:rPr lang="en-US" sz="1050" baseline="30000">
                          <a:effectLst/>
                        </a:rPr>
                        <a:t>1</a:t>
                      </a:r>
                      <a:r>
                        <a:rPr lang="en-US" sz="1050">
                          <a:effectLst/>
                        </a:rPr>
                        <a:t>Moderate business impact (Sev B):</a:t>
                      </a:r>
                      <a:br>
                        <a:rPr lang="en-US" sz="1050">
                          <a:effectLst/>
                        </a:rPr>
                      </a:br>
                      <a:r>
                        <a:rPr lang="en-US" sz="1050">
                          <a:effectLst/>
                        </a:rPr>
                        <a:t>Within four hoursCritical business impact (Sev A):</a:t>
                      </a:r>
                      <a:br>
                        <a:rPr lang="en-US" sz="1050">
                          <a:effectLst/>
                        </a:rPr>
                      </a:br>
                      <a:r>
                        <a:rPr lang="en-US" sz="1050">
                          <a:effectLst/>
                        </a:rPr>
                        <a:t>Within one hour</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US" sz="1050">
                          <a:effectLst/>
                        </a:rPr>
                        <a:t>Minimal business impact (Sev C):</a:t>
                      </a:r>
                      <a:br>
                        <a:rPr lang="en-US" sz="1050">
                          <a:effectLst/>
                        </a:rPr>
                      </a:br>
                      <a:r>
                        <a:rPr lang="en-US" sz="1050">
                          <a:effectLst/>
                        </a:rPr>
                        <a:t>Within four business hours</a:t>
                      </a:r>
                      <a:r>
                        <a:rPr lang="en-US" sz="1050" baseline="30000">
                          <a:effectLst/>
                        </a:rPr>
                        <a:t>1</a:t>
                      </a:r>
                      <a:r>
                        <a:rPr lang="en-US" sz="1050">
                          <a:effectLst/>
                        </a:rPr>
                        <a:t>Moderate business impact (Sev B): Within two hoursCritical business impact (Sev A):</a:t>
                      </a:r>
                      <a:br>
                        <a:rPr lang="en-US" sz="1050">
                          <a:effectLst/>
                        </a:rPr>
                      </a:br>
                      <a:r>
                        <a:rPr lang="en-US" sz="1050">
                          <a:effectLst/>
                        </a:rPr>
                        <a:t>Within one hour</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4F5F6"/>
                    </a:solidFill>
                  </a:tcPr>
                </a:tc>
                <a:extLst>
                  <a:ext uri="{0D108BD9-81ED-4DB2-BD59-A6C34878D82A}">
                    <a16:rowId xmlns:a16="http://schemas.microsoft.com/office/drawing/2014/main" val="2861840144"/>
                  </a:ext>
                </a:extLst>
              </a:tr>
              <a:tr h="157982">
                <a:tc>
                  <a:txBody>
                    <a:bodyPr/>
                    <a:lstStyle/>
                    <a:p>
                      <a:pPr algn="l" fontAlgn="ctr"/>
                      <a:r>
                        <a:rPr lang="en-IN" sz="1050">
                          <a:effectLst/>
                        </a:rPr>
                        <a:t>Architecture Support</a:t>
                      </a: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IN" sz="1050">
                          <a:effectLst/>
                        </a:rPr>
                        <a:t>General guidance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IN" sz="1050">
                          <a:effectLst/>
                        </a:rPr>
                        <a:t>General guidance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US" sz="1050">
                          <a:effectLst/>
                        </a:rPr>
                        <a:t>Guidance from a pool of ProDirect delivery managers</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308190490"/>
                  </a:ext>
                </a:extLst>
              </a:tr>
              <a:tr h="157982">
                <a:tc>
                  <a:txBody>
                    <a:bodyPr/>
                    <a:lstStyle/>
                    <a:p>
                      <a:pPr algn="l" fontAlgn="ctr"/>
                      <a:r>
                        <a:rPr lang="en-IN" sz="1050">
                          <a:effectLst/>
                        </a:rPr>
                        <a:t>Support API (</a:t>
                      </a:r>
                      <a:r>
                        <a:rPr lang="en-IN" sz="1050" u="sng">
                          <a:solidFill>
                            <a:srgbClr val="0062AD"/>
                          </a:solidFill>
                          <a:effectLst/>
                          <a:hlinkClick r:id="rId16"/>
                        </a:rPr>
                        <a:t>see details</a:t>
                      </a:r>
                      <a:r>
                        <a:rPr lang="en-IN" sz="1050">
                          <a:effectLst/>
                        </a:rPr>
                        <a:t>)</a:t>
                      </a: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US" sz="1050">
                          <a:effectLst/>
                        </a:rPr>
                        <a:t>Create and manage Azure support tickets programmatically</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4F5F6"/>
                    </a:solidFill>
                  </a:tcPr>
                </a:tc>
                <a:extLst>
                  <a:ext uri="{0D108BD9-81ED-4DB2-BD59-A6C34878D82A}">
                    <a16:rowId xmlns:a16="http://schemas.microsoft.com/office/drawing/2014/main" val="528639370"/>
                  </a:ext>
                </a:extLst>
              </a:tr>
              <a:tr h="300805">
                <a:tc>
                  <a:txBody>
                    <a:bodyPr/>
                    <a:lstStyle/>
                    <a:p>
                      <a:pPr algn="l" fontAlgn="ctr"/>
                      <a:r>
                        <a:rPr lang="en-IN" sz="1050">
                          <a:effectLst/>
                        </a:rPr>
                        <a:t>Operations Support</a:t>
                      </a: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FFFFF"/>
                    </a:solidFill>
                  </a:tcPr>
                </a:tc>
                <a:tc>
                  <a:txBody>
                    <a:bodyPr/>
                    <a:lstStyle/>
                    <a:p>
                      <a:pPr fontAlgn="ctr"/>
                      <a:r>
                        <a:rPr lang="en-US" sz="1050">
                          <a:effectLst/>
                        </a:rPr>
                        <a:t>Service reviews and advisory consultation from a pool of ProDirect delivery managers are non-transferable and limited to Azure ProDirect customers only</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940687383"/>
                  </a:ext>
                </a:extLst>
              </a:tr>
              <a:tr h="157982">
                <a:tc>
                  <a:txBody>
                    <a:bodyPr/>
                    <a:lstStyle/>
                    <a:p>
                      <a:pPr algn="l" fontAlgn="ctr"/>
                      <a:r>
                        <a:rPr lang="en-IN" sz="1050">
                          <a:effectLst/>
                        </a:rPr>
                        <a:t>Training</a:t>
                      </a:r>
                    </a:p>
                  </a:txBody>
                  <a:tcPr marL="8492" marR="8492" marT="8492" marB="8492" anchor="ctr">
                    <a:lnL>
                      <a:noFill/>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IN" sz="1050">
                          <a:effectLst/>
                        </a:rPr>
                        <a:t>Not available</a:t>
                      </a:r>
                    </a:p>
                  </a:txBody>
                  <a:tcPr marL="8492" marR="8492" marT="8492" marB="8492" anchor="ctr">
                    <a:lnL w="6350" cap="flat" cmpd="sng" algn="ctr">
                      <a:solidFill>
                        <a:srgbClr val="EAEBEC"/>
                      </a:solidFill>
                      <a:prstDash val="solid"/>
                      <a:round/>
                      <a:headEnd type="none" w="med" len="med"/>
                      <a:tailEnd type="none" w="med" len="med"/>
                    </a:lnL>
                    <a:lnR w="6350" cap="flat" cmpd="sng" algn="ctr">
                      <a:solidFill>
                        <a:srgbClr val="EAEBEC"/>
                      </a:solidFill>
                      <a:prstDash val="solid"/>
                      <a:round/>
                      <a:headEnd type="none" w="med" len="med"/>
                      <a:tailEnd type="none" w="med" len="med"/>
                    </a:lnR>
                    <a:lnT>
                      <a:noFill/>
                    </a:lnT>
                    <a:lnB>
                      <a:noFill/>
                    </a:lnB>
                    <a:solidFill>
                      <a:srgbClr val="F4F5F6"/>
                    </a:solidFill>
                  </a:tcPr>
                </a:tc>
                <a:tc>
                  <a:txBody>
                    <a:bodyPr/>
                    <a:lstStyle/>
                    <a:p>
                      <a:pPr fontAlgn="ctr"/>
                      <a:r>
                        <a:rPr lang="en-US" sz="1050" dirty="0">
                          <a:effectLst/>
                        </a:rPr>
                        <a:t>Webinars led by Azure engineers</a:t>
                      </a:r>
                    </a:p>
                  </a:txBody>
                  <a:tcPr marL="8492" marR="8492" marT="8492" marB="8492" anchor="ctr">
                    <a:lnL w="6350" cap="flat" cmpd="sng" algn="ctr">
                      <a:solidFill>
                        <a:srgbClr val="EAEBEC"/>
                      </a:solidFill>
                      <a:prstDash val="solid"/>
                      <a:round/>
                      <a:headEnd type="none" w="med" len="med"/>
                      <a:tailEnd type="none" w="med" len="med"/>
                    </a:lnL>
                    <a:lnR>
                      <a:noFill/>
                    </a:lnR>
                    <a:lnT>
                      <a:noFill/>
                    </a:lnT>
                    <a:lnB>
                      <a:noFill/>
                    </a:lnB>
                    <a:solidFill>
                      <a:srgbClr val="F4F5F6"/>
                    </a:solidFill>
                  </a:tcPr>
                </a:tc>
                <a:extLst>
                  <a:ext uri="{0D108BD9-81ED-4DB2-BD59-A6C34878D82A}">
                    <a16:rowId xmlns:a16="http://schemas.microsoft.com/office/drawing/2014/main" val="3575353568"/>
                  </a:ext>
                </a:extLst>
              </a:tr>
            </a:tbl>
          </a:graphicData>
        </a:graphic>
      </p:graphicFrame>
    </p:spTree>
    <p:extLst>
      <p:ext uri="{BB962C8B-B14F-4D97-AF65-F5344CB8AC3E}">
        <p14:creationId xmlns:p14="http://schemas.microsoft.com/office/powerpoint/2010/main" val="15742571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A86D-25E0-4095-B975-CD8E5EE9AA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F8F6D5-E504-42DC-97B8-AB1F41B89CC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D785FC2-5610-4571-8546-A780E04544DB}"/>
              </a:ext>
            </a:extLst>
          </p:cNvPr>
          <p:cNvPicPr>
            <a:picLocks noChangeAspect="1"/>
          </p:cNvPicPr>
          <p:nvPr/>
        </p:nvPicPr>
        <p:blipFill>
          <a:blip r:embed="rId2"/>
          <a:stretch>
            <a:fillRect/>
          </a:stretch>
        </p:blipFill>
        <p:spPr>
          <a:xfrm>
            <a:off x="2228850" y="2595562"/>
            <a:ext cx="7734300" cy="1666875"/>
          </a:xfrm>
          <a:prstGeom prst="rect">
            <a:avLst/>
          </a:prstGeom>
        </p:spPr>
      </p:pic>
    </p:spTree>
    <p:extLst>
      <p:ext uri="{BB962C8B-B14F-4D97-AF65-F5344CB8AC3E}">
        <p14:creationId xmlns:p14="http://schemas.microsoft.com/office/powerpoint/2010/main" val="8596826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6697B-9888-4FA0-86FE-7DE62524F60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B2F6C9-9861-42FE-8D4F-59189F3CE06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4B63EEC-98B2-4EA0-8CC1-6B6B03596163}"/>
              </a:ext>
            </a:extLst>
          </p:cNvPr>
          <p:cNvPicPr>
            <a:picLocks noChangeAspect="1"/>
          </p:cNvPicPr>
          <p:nvPr/>
        </p:nvPicPr>
        <p:blipFill>
          <a:blip r:embed="rId2"/>
          <a:stretch>
            <a:fillRect/>
          </a:stretch>
        </p:blipFill>
        <p:spPr>
          <a:xfrm>
            <a:off x="2224087" y="1757362"/>
            <a:ext cx="7743825" cy="3343275"/>
          </a:xfrm>
          <a:prstGeom prst="rect">
            <a:avLst/>
          </a:prstGeom>
        </p:spPr>
      </p:pic>
    </p:spTree>
    <p:extLst>
      <p:ext uri="{BB962C8B-B14F-4D97-AF65-F5344CB8AC3E}">
        <p14:creationId xmlns:p14="http://schemas.microsoft.com/office/powerpoint/2010/main" val="3391668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EB4D-790D-4D99-934A-EE0EEFC355E0}"/>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3C02B599-AE23-4CDC-A129-125F0B636A40}"/>
              </a:ext>
            </a:extLst>
          </p:cNvPr>
          <p:cNvPicPr>
            <a:picLocks noChangeAspect="1"/>
          </p:cNvPicPr>
          <p:nvPr/>
        </p:nvPicPr>
        <p:blipFill>
          <a:blip r:embed="rId2"/>
          <a:stretch>
            <a:fillRect/>
          </a:stretch>
        </p:blipFill>
        <p:spPr>
          <a:xfrm>
            <a:off x="742559" y="-22501"/>
            <a:ext cx="9812360" cy="3362049"/>
          </a:xfrm>
          <a:prstGeom prst="rect">
            <a:avLst/>
          </a:prstGeom>
        </p:spPr>
      </p:pic>
      <p:sp>
        <p:nvSpPr>
          <p:cNvPr id="6" name="TextBox 5">
            <a:extLst>
              <a:ext uri="{FF2B5EF4-FFF2-40B4-BE49-F238E27FC236}">
                <a16:creationId xmlns:a16="http://schemas.microsoft.com/office/drawing/2014/main" id="{6879492D-816A-496F-AF61-0748847F392F}"/>
              </a:ext>
            </a:extLst>
          </p:cNvPr>
          <p:cNvSpPr txBox="1"/>
          <p:nvPr/>
        </p:nvSpPr>
        <p:spPr>
          <a:xfrm>
            <a:off x="933841" y="3610513"/>
            <a:ext cx="9621078"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Roboto Condensed" panose="02000000000000000000" pitchFamily="2" charset="0"/>
                <a:ea typeface="+mn-ea"/>
                <a:cs typeface="+mn-cs"/>
              </a:rPr>
              <a:t>Box 1: No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505050"/>
                </a:solidFill>
                <a:effectLst/>
                <a:uLnTx/>
                <a:uFillTx/>
                <a:latin typeface="Roboto Condensed" panose="02000000000000000000" pitchFamily="2" charset="0"/>
                <a:ea typeface="+mn-ea"/>
                <a:cs typeface="+mn-cs"/>
              </a:rPr>
              <a:t>An Azure AD tenant can have multiple subscriptions but an Azure subscription can only be associated with one Azure AD tenant.</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505050"/>
                </a:solidFill>
                <a:effectLst/>
                <a:uLnTx/>
                <a:uFillTx/>
                <a:latin typeface="Roboto Condensed" panose="02000000000000000000" pitchFamily="2" charset="0"/>
                <a:ea typeface="+mn-ea"/>
                <a:cs typeface="+mn-cs"/>
              </a:rPr>
              <a:t>Box 2: Yes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505050"/>
                </a:solidFill>
                <a:effectLst/>
                <a:uLnTx/>
                <a:uFillTx/>
                <a:latin typeface="Roboto Condensed" panose="02000000000000000000" pitchFamily="2" charset="0"/>
                <a:ea typeface="+mn-ea"/>
                <a:cs typeface="+mn-cs"/>
              </a:rPr>
              <a:t>Box 3: No -</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505050"/>
                </a:solidFill>
                <a:effectLst/>
                <a:uLnTx/>
                <a:uFillTx/>
                <a:latin typeface="Roboto Condensed" panose="02000000000000000000" pitchFamily="2" charset="0"/>
                <a:ea typeface="+mn-ea"/>
                <a:cs typeface="+mn-cs"/>
              </a:rPr>
              <a:t>If your subscription expires, you lose access to all the other resources associated with the subscription. However, the Azure AD directory remains in Azure. You can associate and manage the directory using a different Azure subscription.</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505050"/>
                </a:solidFill>
                <a:effectLst/>
                <a:uLnTx/>
                <a:uFillTx/>
                <a:latin typeface="Roboto Condensed" panose="02000000000000000000" pitchFamily="2" charset="0"/>
                <a:ea typeface="+mn-ea"/>
                <a:cs typeface="+mn-cs"/>
              </a:rPr>
              <a:t>References: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505050"/>
                </a:solidFill>
                <a:effectLst/>
                <a:uLnTx/>
                <a:uFillTx/>
                <a:latin typeface="Roboto Condensed" panose="02000000000000000000" pitchFamily="2" charset="0"/>
                <a:ea typeface="+mn-ea"/>
                <a:cs typeface="+mn-cs"/>
              </a:rPr>
              <a:t>https://docs.microsoft.com/en-us/azure/active-directory/fundamentals/active-directory-how-subscriptions-associated-directory</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8837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1F18-F6E9-4365-90B7-66131D13AE9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9E0BA18-83DE-44C6-BB18-0679CE226C85}"/>
              </a:ext>
            </a:extLst>
          </p:cNvPr>
          <p:cNvSpPr>
            <a:spLocks noGrp="1"/>
          </p:cNvSpPr>
          <p:nvPr>
            <p:ph idx="1"/>
          </p:nvPr>
        </p:nvSpPr>
        <p:spPr/>
        <p:txBody>
          <a:bodyPr/>
          <a:lstStyle/>
          <a:p>
            <a:endParaRPr lang="en-IN" dirty="0"/>
          </a:p>
        </p:txBody>
      </p:sp>
      <p:pic>
        <p:nvPicPr>
          <p:cNvPr id="18434" name="Picture 2">
            <a:extLst>
              <a:ext uri="{FF2B5EF4-FFF2-40B4-BE49-F238E27FC236}">
                <a16:creationId xmlns:a16="http://schemas.microsoft.com/office/drawing/2014/main" id="{C71C5C93-8FF5-480C-9665-FBAFA9894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0413"/>
            <a:ext cx="12192000" cy="533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367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A1FD-FD84-494B-B6BE-82DBA71CFF9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A818616-DA9B-4381-BE0D-560F95A43F5B}"/>
              </a:ext>
            </a:extLst>
          </p:cNvPr>
          <p:cNvSpPr>
            <a:spLocks noGrp="1"/>
          </p:cNvSpPr>
          <p:nvPr>
            <p:ph idx="1"/>
          </p:nvPr>
        </p:nvSpPr>
        <p:spPr/>
        <p:txBody>
          <a:bodyPr/>
          <a:lstStyle/>
          <a:p>
            <a:endParaRPr lang="en-IN" dirty="0"/>
          </a:p>
        </p:txBody>
      </p:sp>
      <p:pic>
        <p:nvPicPr>
          <p:cNvPr id="19458" name="Picture 2">
            <a:extLst>
              <a:ext uri="{FF2B5EF4-FFF2-40B4-BE49-F238E27FC236}">
                <a16:creationId xmlns:a16="http://schemas.microsoft.com/office/drawing/2014/main" id="{291680DD-0EE0-4AD8-8E60-7C39CAB01F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8025"/>
            <a:ext cx="12192000" cy="544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30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A9F0-87C4-46D9-9A9C-7B46D2B73EB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7BE7DB3-16FB-4BE8-B8BE-A30306D1DAED}"/>
              </a:ext>
            </a:extLst>
          </p:cNvPr>
          <p:cNvSpPr>
            <a:spLocks noGrp="1"/>
          </p:cNvSpPr>
          <p:nvPr>
            <p:ph idx="1"/>
          </p:nvPr>
        </p:nvSpPr>
        <p:spPr/>
        <p:txBody>
          <a:bodyPr/>
          <a:lstStyle/>
          <a:p>
            <a:endParaRPr lang="en-IN" dirty="0"/>
          </a:p>
        </p:txBody>
      </p:sp>
      <p:pic>
        <p:nvPicPr>
          <p:cNvPr id="20482" name="Picture 2">
            <a:extLst>
              <a:ext uri="{FF2B5EF4-FFF2-40B4-BE49-F238E27FC236}">
                <a16:creationId xmlns:a16="http://schemas.microsoft.com/office/drawing/2014/main" id="{29D5F943-F704-47E5-88B4-6C0ABE93A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9938"/>
            <a:ext cx="12192000" cy="531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771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21D5-EE3A-47F4-8507-54339EBFB26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B7A88FE-231D-47BC-AC4D-40418F6DF108}"/>
              </a:ext>
            </a:extLst>
          </p:cNvPr>
          <p:cNvSpPr>
            <a:spLocks noGrp="1"/>
          </p:cNvSpPr>
          <p:nvPr>
            <p:ph idx="1"/>
          </p:nvPr>
        </p:nvSpPr>
        <p:spPr/>
        <p:txBody>
          <a:bodyPr/>
          <a:lstStyle/>
          <a:p>
            <a:endParaRPr lang="en-IN" dirty="0"/>
          </a:p>
        </p:txBody>
      </p:sp>
      <p:pic>
        <p:nvPicPr>
          <p:cNvPr id="1026" name="Picture 2">
            <a:extLst>
              <a:ext uri="{FF2B5EF4-FFF2-40B4-BE49-F238E27FC236}">
                <a16:creationId xmlns:a16="http://schemas.microsoft.com/office/drawing/2014/main" id="{ACAEEE32-F940-4445-A0A8-DE4176CFA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43" y="150191"/>
            <a:ext cx="12192000" cy="634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353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01D2-C121-4FE9-ACC5-2DB4B0E8613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10AD12C-A103-430A-8613-766A2AC2185A}"/>
              </a:ext>
            </a:extLst>
          </p:cNvPr>
          <p:cNvSpPr>
            <a:spLocks noGrp="1"/>
          </p:cNvSpPr>
          <p:nvPr>
            <p:ph idx="1"/>
          </p:nvPr>
        </p:nvSpPr>
        <p:spPr/>
        <p:txBody>
          <a:bodyPr/>
          <a:lstStyle/>
          <a:p>
            <a:endParaRPr lang="en-IN" dirty="0"/>
          </a:p>
        </p:txBody>
      </p:sp>
      <p:pic>
        <p:nvPicPr>
          <p:cNvPr id="21506" name="Picture 2">
            <a:extLst>
              <a:ext uri="{FF2B5EF4-FFF2-40B4-BE49-F238E27FC236}">
                <a16:creationId xmlns:a16="http://schemas.microsoft.com/office/drawing/2014/main" id="{AA5848D9-0CEF-4262-AD0C-0016E82A8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3413"/>
            <a:ext cx="12192000"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781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67D7-859C-4DF1-B3D9-60593692F41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C967BAF-B97F-4725-A615-DEA6406B79D8}"/>
              </a:ext>
            </a:extLst>
          </p:cNvPr>
          <p:cNvSpPr>
            <a:spLocks noGrp="1"/>
          </p:cNvSpPr>
          <p:nvPr>
            <p:ph idx="1"/>
          </p:nvPr>
        </p:nvSpPr>
        <p:spPr/>
        <p:txBody>
          <a:bodyPr/>
          <a:lstStyle/>
          <a:p>
            <a:endParaRPr lang="en-IN" dirty="0"/>
          </a:p>
        </p:txBody>
      </p:sp>
      <p:pic>
        <p:nvPicPr>
          <p:cNvPr id="22530" name="Picture 2">
            <a:extLst>
              <a:ext uri="{FF2B5EF4-FFF2-40B4-BE49-F238E27FC236}">
                <a16:creationId xmlns:a16="http://schemas.microsoft.com/office/drawing/2014/main" id="{F75509C4-17E0-4C67-8FFE-93D4E002A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1813"/>
            <a:ext cx="12192000" cy="5794375"/>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AF2D8C08-4E93-4D16-8852-1EDB4BEDC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84213"/>
            <a:ext cx="12192000" cy="579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267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C18C-EDF5-4523-867D-BFC5EA34939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A977D5F-F433-483A-AB1F-B2155B713508}"/>
              </a:ext>
            </a:extLst>
          </p:cNvPr>
          <p:cNvSpPr>
            <a:spLocks noGrp="1"/>
          </p:cNvSpPr>
          <p:nvPr>
            <p:ph idx="1"/>
          </p:nvPr>
        </p:nvSpPr>
        <p:spPr/>
        <p:txBody>
          <a:bodyPr/>
          <a:lstStyle/>
          <a:p>
            <a:endParaRPr lang="en-IN" dirty="0"/>
          </a:p>
        </p:txBody>
      </p:sp>
      <p:pic>
        <p:nvPicPr>
          <p:cNvPr id="23554" name="Picture 2">
            <a:extLst>
              <a:ext uri="{FF2B5EF4-FFF2-40B4-BE49-F238E27FC236}">
                <a16:creationId xmlns:a16="http://schemas.microsoft.com/office/drawing/2014/main" id="{D9A7424D-0611-49D9-93D8-ABF7C092A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8263"/>
            <a:ext cx="12192000" cy="417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496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3106-44D9-43DE-B55D-DBA231943DB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210578B-4362-42BA-8218-5384D437F308}"/>
              </a:ext>
            </a:extLst>
          </p:cNvPr>
          <p:cNvSpPr>
            <a:spLocks noGrp="1"/>
          </p:cNvSpPr>
          <p:nvPr>
            <p:ph idx="1"/>
          </p:nvPr>
        </p:nvSpPr>
        <p:spPr/>
        <p:txBody>
          <a:bodyPr/>
          <a:lstStyle/>
          <a:p>
            <a:endParaRPr lang="en-IN" dirty="0"/>
          </a:p>
        </p:txBody>
      </p:sp>
      <p:pic>
        <p:nvPicPr>
          <p:cNvPr id="24578" name="Picture 2">
            <a:extLst>
              <a:ext uri="{FF2B5EF4-FFF2-40B4-BE49-F238E27FC236}">
                <a16:creationId xmlns:a16="http://schemas.microsoft.com/office/drawing/2014/main" id="{47E8D8BE-F744-4CAA-927B-C3BE24DC6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1763"/>
            <a:ext cx="12192000" cy="405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264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C851-76C8-40DF-AF98-81CEDFFE6EA6}"/>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A52AE84-5B64-430D-98DD-FD58F32BB021}"/>
              </a:ext>
            </a:extLst>
          </p:cNvPr>
          <p:cNvSpPr>
            <a:spLocks noGrp="1"/>
          </p:cNvSpPr>
          <p:nvPr>
            <p:ph idx="1"/>
          </p:nvPr>
        </p:nvSpPr>
        <p:spPr/>
        <p:txBody>
          <a:bodyPr/>
          <a:lstStyle/>
          <a:p>
            <a:endParaRPr lang="en-IN" dirty="0"/>
          </a:p>
        </p:txBody>
      </p:sp>
      <p:pic>
        <p:nvPicPr>
          <p:cNvPr id="25602" name="Picture 2">
            <a:extLst>
              <a:ext uri="{FF2B5EF4-FFF2-40B4-BE49-F238E27FC236}">
                <a16:creationId xmlns:a16="http://schemas.microsoft.com/office/drawing/2014/main" id="{0749AEE9-3E7C-419F-AA09-A5977B4A3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9313"/>
            <a:ext cx="12192000" cy="515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23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2E343-BE98-4D66-9DBD-5948D205CD0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DABDC6A-6CD6-4D01-AB7C-C86C39D6C7E0}"/>
              </a:ext>
            </a:extLst>
          </p:cNvPr>
          <p:cNvSpPr>
            <a:spLocks noGrp="1"/>
          </p:cNvSpPr>
          <p:nvPr>
            <p:ph idx="1"/>
          </p:nvPr>
        </p:nvSpPr>
        <p:spPr/>
        <p:txBody>
          <a:bodyPr/>
          <a:lstStyle/>
          <a:p>
            <a:endParaRPr lang="en-IN" dirty="0"/>
          </a:p>
        </p:txBody>
      </p:sp>
      <p:pic>
        <p:nvPicPr>
          <p:cNvPr id="26628" name="Picture 4">
            <a:extLst>
              <a:ext uri="{FF2B5EF4-FFF2-40B4-BE49-F238E27FC236}">
                <a16:creationId xmlns:a16="http://schemas.microsoft.com/office/drawing/2014/main" id="{80655297-8B8A-4967-9BAB-CF5B3DF6AD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3663"/>
            <a:ext cx="12192000" cy="41290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381ACAB-79D4-4879-BE38-FFB230671996}"/>
                  </a:ext>
                </a:extLst>
              </p14:cNvPr>
              <p14:cNvContentPartPr/>
              <p14:nvPr/>
            </p14:nvContentPartPr>
            <p14:xfrm>
              <a:off x="2082040" y="4243400"/>
              <a:ext cx="1643040" cy="814320"/>
            </p14:xfrm>
          </p:contentPart>
        </mc:Choice>
        <mc:Fallback xmlns="">
          <p:pic>
            <p:nvPicPr>
              <p:cNvPr id="4" name="Ink 3">
                <a:extLst>
                  <a:ext uri="{FF2B5EF4-FFF2-40B4-BE49-F238E27FC236}">
                    <a16:creationId xmlns:a16="http://schemas.microsoft.com/office/drawing/2014/main" id="{7381ACAB-79D4-4879-BE38-FFB230671996}"/>
                  </a:ext>
                </a:extLst>
              </p:cNvPr>
              <p:cNvPicPr/>
              <p:nvPr/>
            </p:nvPicPr>
            <p:blipFill>
              <a:blip r:embed="rId4"/>
              <a:stretch>
                <a:fillRect/>
              </a:stretch>
            </p:blipFill>
            <p:spPr>
              <a:xfrm>
                <a:off x="2073400" y="4234760"/>
                <a:ext cx="1660680" cy="831960"/>
              </a:xfrm>
              <a:prstGeom prst="rect">
                <a:avLst/>
              </a:prstGeom>
            </p:spPr>
          </p:pic>
        </mc:Fallback>
      </mc:AlternateContent>
    </p:spTree>
    <p:extLst>
      <p:ext uri="{BB962C8B-B14F-4D97-AF65-F5344CB8AC3E}">
        <p14:creationId xmlns:p14="http://schemas.microsoft.com/office/powerpoint/2010/main" val="206067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1C16-DB20-4C09-9286-1CB917937AC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6096911-9F0B-4A17-AAC4-7D2C8E1CC71E}"/>
              </a:ext>
            </a:extLst>
          </p:cNvPr>
          <p:cNvSpPr>
            <a:spLocks noGrp="1"/>
          </p:cNvSpPr>
          <p:nvPr>
            <p:ph idx="1"/>
          </p:nvPr>
        </p:nvSpPr>
        <p:spPr/>
        <p:txBody>
          <a:bodyPr/>
          <a:lstStyle/>
          <a:p>
            <a:endParaRPr lang="en-IN" dirty="0"/>
          </a:p>
        </p:txBody>
      </p:sp>
      <p:pic>
        <p:nvPicPr>
          <p:cNvPr id="27650" name="Picture 2">
            <a:extLst>
              <a:ext uri="{FF2B5EF4-FFF2-40B4-BE49-F238E27FC236}">
                <a16:creationId xmlns:a16="http://schemas.microsoft.com/office/drawing/2014/main" id="{C941BB69-D241-41E4-B15C-281A67027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2638"/>
            <a:ext cx="12192000" cy="52927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02BED76-DA9A-40CC-820B-8C930C4CE4E8}"/>
                  </a:ext>
                </a:extLst>
              </p14:cNvPr>
              <p14:cNvContentPartPr/>
              <p14:nvPr/>
            </p14:nvContentPartPr>
            <p14:xfrm>
              <a:off x="1758897" y="4750529"/>
              <a:ext cx="1242360" cy="101160"/>
            </p14:xfrm>
          </p:contentPart>
        </mc:Choice>
        <mc:Fallback xmlns="">
          <p:pic>
            <p:nvPicPr>
              <p:cNvPr id="4" name="Ink 3">
                <a:extLst>
                  <a:ext uri="{FF2B5EF4-FFF2-40B4-BE49-F238E27FC236}">
                    <a16:creationId xmlns:a16="http://schemas.microsoft.com/office/drawing/2014/main" id="{202BED76-DA9A-40CC-820B-8C930C4CE4E8}"/>
                  </a:ext>
                </a:extLst>
              </p:cNvPr>
              <p:cNvPicPr/>
              <p:nvPr/>
            </p:nvPicPr>
            <p:blipFill>
              <a:blip r:embed="rId4"/>
              <a:stretch>
                <a:fillRect/>
              </a:stretch>
            </p:blipFill>
            <p:spPr>
              <a:xfrm>
                <a:off x="1704897" y="4642889"/>
                <a:ext cx="1350000" cy="316800"/>
              </a:xfrm>
              <a:prstGeom prst="rect">
                <a:avLst/>
              </a:prstGeom>
            </p:spPr>
          </p:pic>
        </mc:Fallback>
      </mc:AlternateContent>
    </p:spTree>
    <p:extLst>
      <p:ext uri="{BB962C8B-B14F-4D97-AF65-F5344CB8AC3E}">
        <p14:creationId xmlns:p14="http://schemas.microsoft.com/office/powerpoint/2010/main" val="3787498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4079-735A-4066-A805-0C3C3810939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04516BF-19AD-4E12-A7CD-858152507080}"/>
              </a:ext>
            </a:extLst>
          </p:cNvPr>
          <p:cNvSpPr>
            <a:spLocks noGrp="1"/>
          </p:cNvSpPr>
          <p:nvPr>
            <p:ph idx="1"/>
          </p:nvPr>
        </p:nvSpPr>
        <p:spPr/>
        <p:txBody>
          <a:bodyPr/>
          <a:lstStyle/>
          <a:p>
            <a:endParaRPr lang="en-IN" dirty="0"/>
          </a:p>
        </p:txBody>
      </p:sp>
      <p:pic>
        <p:nvPicPr>
          <p:cNvPr id="28674" name="Picture 2">
            <a:extLst>
              <a:ext uri="{FF2B5EF4-FFF2-40B4-BE49-F238E27FC236}">
                <a16:creationId xmlns:a16="http://schemas.microsoft.com/office/drawing/2014/main" id="{5AB11DEC-225E-4BC2-936B-1DFE3683D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12192000" cy="5143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1B19598-1FDF-4DC4-B015-369BD5F15AC2}"/>
                  </a:ext>
                </a:extLst>
              </p14:cNvPr>
              <p14:cNvContentPartPr/>
              <p14:nvPr/>
            </p14:nvContentPartPr>
            <p14:xfrm>
              <a:off x="1523320" y="4235120"/>
              <a:ext cx="2467080" cy="306720"/>
            </p14:xfrm>
          </p:contentPart>
        </mc:Choice>
        <mc:Fallback xmlns="">
          <p:pic>
            <p:nvPicPr>
              <p:cNvPr id="4" name="Ink 3">
                <a:extLst>
                  <a:ext uri="{FF2B5EF4-FFF2-40B4-BE49-F238E27FC236}">
                    <a16:creationId xmlns:a16="http://schemas.microsoft.com/office/drawing/2014/main" id="{E1B19598-1FDF-4DC4-B015-369BD5F15AC2}"/>
                  </a:ext>
                </a:extLst>
              </p:cNvPr>
              <p:cNvPicPr/>
              <p:nvPr/>
            </p:nvPicPr>
            <p:blipFill>
              <a:blip r:embed="rId4"/>
              <a:stretch>
                <a:fillRect/>
              </a:stretch>
            </p:blipFill>
            <p:spPr>
              <a:xfrm>
                <a:off x="1469680" y="4127480"/>
                <a:ext cx="2574720" cy="522360"/>
              </a:xfrm>
              <a:prstGeom prst="rect">
                <a:avLst/>
              </a:prstGeom>
            </p:spPr>
          </p:pic>
        </mc:Fallback>
      </mc:AlternateContent>
    </p:spTree>
    <p:extLst>
      <p:ext uri="{BB962C8B-B14F-4D97-AF65-F5344CB8AC3E}">
        <p14:creationId xmlns:p14="http://schemas.microsoft.com/office/powerpoint/2010/main" val="42244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CB80-191A-4D49-A63D-6B14F3EAAF9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89ACA08-4FC9-4FD2-81B0-5887A932C20F}"/>
              </a:ext>
            </a:extLst>
          </p:cNvPr>
          <p:cNvSpPr>
            <a:spLocks noGrp="1"/>
          </p:cNvSpPr>
          <p:nvPr>
            <p:ph idx="1"/>
          </p:nvPr>
        </p:nvSpPr>
        <p:spPr/>
        <p:txBody>
          <a:bodyPr/>
          <a:lstStyle/>
          <a:p>
            <a:endParaRPr lang="en-IN" dirty="0"/>
          </a:p>
        </p:txBody>
      </p:sp>
      <p:pic>
        <p:nvPicPr>
          <p:cNvPr id="29698" name="Picture 2">
            <a:extLst>
              <a:ext uri="{FF2B5EF4-FFF2-40B4-BE49-F238E27FC236}">
                <a16:creationId xmlns:a16="http://schemas.microsoft.com/office/drawing/2014/main" id="{9DB301A2-238F-4C2C-B648-CF1BA05C0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3113"/>
            <a:ext cx="12192000" cy="5311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35A5C67-2E96-4871-BBFB-4853BFB494EE}"/>
                  </a:ext>
                </a:extLst>
              </p14:cNvPr>
              <p14:cNvContentPartPr/>
              <p14:nvPr/>
            </p14:nvContentPartPr>
            <p14:xfrm>
              <a:off x="1390977" y="5535689"/>
              <a:ext cx="1051200" cy="149040"/>
            </p14:xfrm>
          </p:contentPart>
        </mc:Choice>
        <mc:Fallback xmlns="">
          <p:pic>
            <p:nvPicPr>
              <p:cNvPr id="4" name="Ink 3">
                <a:extLst>
                  <a:ext uri="{FF2B5EF4-FFF2-40B4-BE49-F238E27FC236}">
                    <a16:creationId xmlns:a16="http://schemas.microsoft.com/office/drawing/2014/main" id="{A35A5C67-2E96-4871-BBFB-4853BFB494EE}"/>
                  </a:ext>
                </a:extLst>
              </p:cNvPr>
              <p:cNvPicPr/>
              <p:nvPr/>
            </p:nvPicPr>
            <p:blipFill>
              <a:blip r:embed="rId4"/>
              <a:stretch>
                <a:fillRect/>
              </a:stretch>
            </p:blipFill>
            <p:spPr>
              <a:xfrm>
                <a:off x="1336977" y="5427689"/>
                <a:ext cx="1158840" cy="364680"/>
              </a:xfrm>
              <a:prstGeom prst="rect">
                <a:avLst/>
              </a:prstGeom>
            </p:spPr>
          </p:pic>
        </mc:Fallback>
      </mc:AlternateContent>
    </p:spTree>
    <p:extLst>
      <p:ext uri="{BB962C8B-B14F-4D97-AF65-F5344CB8AC3E}">
        <p14:creationId xmlns:p14="http://schemas.microsoft.com/office/powerpoint/2010/main" val="1933442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B687-BA9B-44C8-87B1-AF8369E692F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3C23729-2510-46B2-8DBF-5684F4FC1011}"/>
              </a:ext>
            </a:extLst>
          </p:cNvPr>
          <p:cNvSpPr>
            <a:spLocks noGrp="1"/>
          </p:cNvSpPr>
          <p:nvPr>
            <p:ph idx="1"/>
          </p:nvPr>
        </p:nvSpPr>
        <p:spPr/>
        <p:txBody>
          <a:bodyPr/>
          <a:lstStyle/>
          <a:p>
            <a:endParaRPr lang="en-IN" dirty="0"/>
          </a:p>
        </p:txBody>
      </p:sp>
      <p:pic>
        <p:nvPicPr>
          <p:cNvPr id="30722" name="Picture 2">
            <a:extLst>
              <a:ext uri="{FF2B5EF4-FFF2-40B4-BE49-F238E27FC236}">
                <a16:creationId xmlns:a16="http://schemas.microsoft.com/office/drawing/2014/main" id="{013D9F4A-AA7A-44D6-93D5-40D0208E0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3838"/>
            <a:ext cx="12192000" cy="38703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1A3E7E4-F3BE-412F-ADCA-E54377896F34}"/>
                  </a:ext>
                </a:extLst>
              </p14:cNvPr>
              <p14:cNvContentPartPr/>
              <p14:nvPr/>
            </p14:nvContentPartPr>
            <p14:xfrm>
              <a:off x="1675960" y="3850280"/>
              <a:ext cx="1646280" cy="133560"/>
            </p14:xfrm>
          </p:contentPart>
        </mc:Choice>
        <mc:Fallback xmlns="">
          <p:pic>
            <p:nvPicPr>
              <p:cNvPr id="4" name="Ink 3">
                <a:extLst>
                  <a:ext uri="{FF2B5EF4-FFF2-40B4-BE49-F238E27FC236}">
                    <a16:creationId xmlns:a16="http://schemas.microsoft.com/office/drawing/2014/main" id="{11A3E7E4-F3BE-412F-ADCA-E54377896F34}"/>
                  </a:ext>
                </a:extLst>
              </p:cNvPr>
              <p:cNvPicPr/>
              <p:nvPr/>
            </p:nvPicPr>
            <p:blipFill>
              <a:blip r:embed="rId4"/>
              <a:stretch>
                <a:fillRect/>
              </a:stretch>
            </p:blipFill>
            <p:spPr>
              <a:xfrm>
                <a:off x="1622320" y="3742280"/>
                <a:ext cx="17539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0DBB3A0-2F33-4A09-938D-3CD7BBEE0F4D}"/>
                  </a:ext>
                </a:extLst>
              </p14:cNvPr>
              <p14:cNvContentPartPr/>
              <p14:nvPr/>
            </p14:nvContentPartPr>
            <p14:xfrm>
              <a:off x="1696120" y="3914360"/>
              <a:ext cx="1835280" cy="139680"/>
            </p14:xfrm>
          </p:contentPart>
        </mc:Choice>
        <mc:Fallback xmlns="">
          <p:pic>
            <p:nvPicPr>
              <p:cNvPr id="5" name="Ink 4">
                <a:extLst>
                  <a:ext uri="{FF2B5EF4-FFF2-40B4-BE49-F238E27FC236}">
                    <a16:creationId xmlns:a16="http://schemas.microsoft.com/office/drawing/2014/main" id="{C0DBB3A0-2F33-4A09-938D-3CD7BBEE0F4D}"/>
                  </a:ext>
                </a:extLst>
              </p:cNvPr>
              <p:cNvPicPr/>
              <p:nvPr/>
            </p:nvPicPr>
            <p:blipFill>
              <a:blip r:embed="rId6"/>
              <a:stretch>
                <a:fillRect/>
              </a:stretch>
            </p:blipFill>
            <p:spPr>
              <a:xfrm>
                <a:off x="1642480" y="3806720"/>
                <a:ext cx="1942920" cy="355320"/>
              </a:xfrm>
              <a:prstGeom prst="rect">
                <a:avLst/>
              </a:prstGeom>
            </p:spPr>
          </p:pic>
        </mc:Fallback>
      </mc:AlternateContent>
    </p:spTree>
    <p:extLst>
      <p:ext uri="{BB962C8B-B14F-4D97-AF65-F5344CB8AC3E}">
        <p14:creationId xmlns:p14="http://schemas.microsoft.com/office/powerpoint/2010/main" val="972752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31D1-22B8-44D4-80A1-92E89A6DE11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C772462-BE1E-4BB2-B03B-B7F767C37AF3}"/>
              </a:ext>
            </a:extLst>
          </p:cNvPr>
          <p:cNvSpPr>
            <a:spLocks noGrp="1"/>
          </p:cNvSpPr>
          <p:nvPr>
            <p:ph idx="1"/>
          </p:nvPr>
        </p:nvSpPr>
        <p:spPr/>
        <p:txBody>
          <a:bodyPr/>
          <a:lstStyle/>
          <a:p>
            <a:endParaRPr lang="en-IN" dirty="0"/>
          </a:p>
        </p:txBody>
      </p:sp>
      <p:pic>
        <p:nvPicPr>
          <p:cNvPr id="2050" name="Picture 2">
            <a:extLst>
              <a:ext uri="{FF2B5EF4-FFF2-40B4-BE49-F238E27FC236}">
                <a16:creationId xmlns:a16="http://schemas.microsoft.com/office/drawing/2014/main" id="{7E046195-75D3-48D2-AC22-690A205CF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7350"/>
            <a:ext cx="12192000" cy="608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373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67A4-95AB-4B8A-90C3-EF664CA5F3E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DEE2593-E1F8-4935-9DF2-32FFB45CF0B2}"/>
              </a:ext>
            </a:extLst>
          </p:cNvPr>
          <p:cNvSpPr>
            <a:spLocks noGrp="1"/>
          </p:cNvSpPr>
          <p:nvPr>
            <p:ph idx="1"/>
          </p:nvPr>
        </p:nvSpPr>
        <p:spPr/>
        <p:txBody>
          <a:bodyPr/>
          <a:lstStyle/>
          <a:p>
            <a:endParaRPr lang="en-IN" dirty="0"/>
          </a:p>
        </p:txBody>
      </p:sp>
      <p:pic>
        <p:nvPicPr>
          <p:cNvPr id="31746" name="Picture 2">
            <a:extLst>
              <a:ext uri="{FF2B5EF4-FFF2-40B4-BE49-F238E27FC236}">
                <a16:creationId xmlns:a16="http://schemas.microsoft.com/office/drawing/2014/main" id="{B616EBCF-396D-42BC-BB7E-7204AEC33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3975"/>
            <a:ext cx="12192000" cy="42100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3C4BE8C-7D50-417F-9502-52FB174DA551}"/>
                  </a:ext>
                </a:extLst>
              </p14:cNvPr>
              <p14:cNvContentPartPr/>
              <p14:nvPr/>
            </p14:nvContentPartPr>
            <p14:xfrm>
              <a:off x="3080817" y="3776369"/>
              <a:ext cx="4320" cy="360"/>
            </p14:xfrm>
          </p:contentPart>
        </mc:Choice>
        <mc:Fallback xmlns="">
          <p:pic>
            <p:nvPicPr>
              <p:cNvPr id="4" name="Ink 3">
                <a:extLst>
                  <a:ext uri="{FF2B5EF4-FFF2-40B4-BE49-F238E27FC236}">
                    <a16:creationId xmlns:a16="http://schemas.microsoft.com/office/drawing/2014/main" id="{13C4BE8C-7D50-417F-9502-52FB174DA551}"/>
                  </a:ext>
                </a:extLst>
              </p:cNvPr>
              <p:cNvPicPr/>
              <p:nvPr/>
            </p:nvPicPr>
            <p:blipFill>
              <a:blip r:embed="rId4"/>
              <a:stretch>
                <a:fillRect/>
              </a:stretch>
            </p:blipFill>
            <p:spPr>
              <a:xfrm>
                <a:off x="3026817" y="3668729"/>
                <a:ext cx="111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E2A8C0F-0E87-4819-A298-D022E59FA414}"/>
                  </a:ext>
                </a:extLst>
              </p14:cNvPr>
              <p14:cNvContentPartPr/>
              <p14:nvPr/>
            </p14:nvContentPartPr>
            <p14:xfrm>
              <a:off x="1729017" y="3764849"/>
              <a:ext cx="4164120" cy="171360"/>
            </p14:xfrm>
          </p:contentPart>
        </mc:Choice>
        <mc:Fallback xmlns="">
          <p:pic>
            <p:nvPicPr>
              <p:cNvPr id="7" name="Ink 6">
                <a:extLst>
                  <a:ext uri="{FF2B5EF4-FFF2-40B4-BE49-F238E27FC236}">
                    <a16:creationId xmlns:a16="http://schemas.microsoft.com/office/drawing/2014/main" id="{6E2A8C0F-0E87-4819-A298-D022E59FA414}"/>
                  </a:ext>
                </a:extLst>
              </p:cNvPr>
              <p:cNvPicPr/>
              <p:nvPr/>
            </p:nvPicPr>
            <p:blipFill>
              <a:blip r:embed="rId6"/>
              <a:stretch>
                <a:fillRect/>
              </a:stretch>
            </p:blipFill>
            <p:spPr>
              <a:xfrm>
                <a:off x="1675017" y="3657209"/>
                <a:ext cx="4271760" cy="387000"/>
              </a:xfrm>
              <a:prstGeom prst="rect">
                <a:avLst/>
              </a:prstGeom>
            </p:spPr>
          </p:pic>
        </mc:Fallback>
      </mc:AlternateContent>
    </p:spTree>
    <p:extLst>
      <p:ext uri="{BB962C8B-B14F-4D97-AF65-F5344CB8AC3E}">
        <p14:creationId xmlns:p14="http://schemas.microsoft.com/office/powerpoint/2010/main" val="3075687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7A1B9-3AB0-4626-899D-331B7ED13CF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6A4F421-FF53-4ED9-A7C0-B9EBF45ACB8B}"/>
              </a:ext>
            </a:extLst>
          </p:cNvPr>
          <p:cNvSpPr>
            <a:spLocks noGrp="1"/>
          </p:cNvSpPr>
          <p:nvPr>
            <p:ph idx="1"/>
          </p:nvPr>
        </p:nvSpPr>
        <p:spPr/>
        <p:txBody>
          <a:bodyPr/>
          <a:lstStyle/>
          <a:p>
            <a:endParaRPr lang="en-IN" dirty="0"/>
          </a:p>
        </p:txBody>
      </p:sp>
      <p:pic>
        <p:nvPicPr>
          <p:cNvPr id="32770" name="Picture 2">
            <a:extLst>
              <a:ext uri="{FF2B5EF4-FFF2-40B4-BE49-F238E27FC236}">
                <a16:creationId xmlns:a16="http://schemas.microsoft.com/office/drawing/2014/main" id="{DF0B6EB1-0E71-419F-AA04-2AC52E59D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1624013"/>
            <a:ext cx="12125325" cy="36099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2F0D0B7-A68F-43F3-92B5-D6ABC6D491A3}"/>
                  </a:ext>
                </a:extLst>
              </p14:cNvPr>
              <p14:cNvContentPartPr/>
              <p14:nvPr/>
            </p14:nvContentPartPr>
            <p14:xfrm>
              <a:off x="1520577" y="4641449"/>
              <a:ext cx="3862440" cy="308520"/>
            </p14:xfrm>
          </p:contentPart>
        </mc:Choice>
        <mc:Fallback xmlns="">
          <p:pic>
            <p:nvPicPr>
              <p:cNvPr id="4" name="Ink 3">
                <a:extLst>
                  <a:ext uri="{FF2B5EF4-FFF2-40B4-BE49-F238E27FC236}">
                    <a16:creationId xmlns:a16="http://schemas.microsoft.com/office/drawing/2014/main" id="{72F0D0B7-A68F-43F3-92B5-D6ABC6D491A3}"/>
                  </a:ext>
                </a:extLst>
              </p:cNvPr>
              <p:cNvPicPr/>
              <p:nvPr/>
            </p:nvPicPr>
            <p:blipFill>
              <a:blip r:embed="rId4"/>
              <a:stretch>
                <a:fillRect/>
              </a:stretch>
            </p:blipFill>
            <p:spPr>
              <a:xfrm>
                <a:off x="1466577" y="4533449"/>
                <a:ext cx="3970080" cy="524160"/>
              </a:xfrm>
              <a:prstGeom prst="rect">
                <a:avLst/>
              </a:prstGeom>
            </p:spPr>
          </p:pic>
        </mc:Fallback>
      </mc:AlternateContent>
    </p:spTree>
    <p:extLst>
      <p:ext uri="{BB962C8B-B14F-4D97-AF65-F5344CB8AC3E}">
        <p14:creationId xmlns:p14="http://schemas.microsoft.com/office/powerpoint/2010/main" val="1098613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3BC9-1153-4658-90B3-AF008806EA1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A23D4A8-7229-4F28-9A50-8AC9ADFA87FC}"/>
              </a:ext>
            </a:extLst>
          </p:cNvPr>
          <p:cNvSpPr>
            <a:spLocks noGrp="1"/>
          </p:cNvSpPr>
          <p:nvPr>
            <p:ph idx="1"/>
          </p:nvPr>
        </p:nvSpPr>
        <p:spPr/>
        <p:txBody>
          <a:bodyPr/>
          <a:lstStyle/>
          <a:p>
            <a:endParaRPr lang="en-IN" dirty="0"/>
          </a:p>
        </p:txBody>
      </p:sp>
      <p:pic>
        <p:nvPicPr>
          <p:cNvPr id="33794" name="Picture 2">
            <a:extLst>
              <a:ext uri="{FF2B5EF4-FFF2-40B4-BE49-F238E27FC236}">
                <a16:creationId xmlns:a16="http://schemas.microsoft.com/office/drawing/2014/main" id="{D7CECE76-A151-4FDE-9D9F-BADBE9C74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8850"/>
            <a:ext cx="12192000" cy="4940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6E82F37-4CB4-4934-8CE3-9E70414EF60D}"/>
                  </a:ext>
                </a:extLst>
              </p14:cNvPr>
              <p14:cNvContentPartPr/>
              <p14:nvPr/>
            </p14:nvContentPartPr>
            <p14:xfrm>
              <a:off x="1696120" y="4663160"/>
              <a:ext cx="3758760" cy="133560"/>
            </p14:xfrm>
          </p:contentPart>
        </mc:Choice>
        <mc:Fallback xmlns="">
          <p:pic>
            <p:nvPicPr>
              <p:cNvPr id="4" name="Ink 3">
                <a:extLst>
                  <a:ext uri="{FF2B5EF4-FFF2-40B4-BE49-F238E27FC236}">
                    <a16:creationId xmlns:a16="http://schemas.microsoft.com/office/drawing/2014/main" id="{E6E82F37-4CB4-4934-8CE3-9E70414EF60D}"/>
                  </a:ext>
                </a:extLst>
              </p:cNvPr>
              <p:cNvPicPr/>
              <p:nvPr/>
            </p:nvPicPr>
            <p:blipFill>
              <a:blip r:embed="rId4"/>
              <a:stretch>
                <a:fillRect/>
              </a:stretch>
            </p:blipFill>
            <p:spPr>
              <a:xfrm>
                <a:off x="1642480" y="4555160"/>
                <a:ext cx="38664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71F2ECB-52DE-44AD-96C2-A8AABDFAA454}"/>
                  </a:ext>
                </a:extLst>
              </p14:cNvPr>
              <p14:cNvContentPartPr/>
              <p14:nvPr/>
            </p14:nvContentPartPr>
            <p14:xfrm>
              <a:off x="1701520" y="3961880"/>
              <a:ext cx="2217240" cy="264600"/>
            </p14:xfrm>
          </p:contentPart>
        </mc:Choice>
        <mc:Fallback xmlns="">
          <p:pic>
            <p:nvPicPr>
              <p:cNvPr id="5" name="Ink 4">
                <a:extLst>
                  <a:ext uri="{FF2B5EF4-FFF2-40B4-BE49-F238E27FC236}">
                    <a16:creationId xmlns:a16="http://schemas.microsoft.com/office/drawing/2014/main" id="{071F2ECB-52DE-44AD-96C2-A8AABDFAA454}"/>
                  </a:ext>
                </a:extLst>
              </p:cNvPr>
              <p:cNvPicPr/>
              <p:nvPr/>
            </p:nvPicPr>
            <p:blipFill>
              <a:blip r:embed="rId6"/>
              <a:stretch>
                <a:fillRect/>
              </a:stretch>
            </p:blipFill>
            <p:spPr>
              <a:xfrm>
                <a:off x="1647520" y="3854240"/>
                <a:ext cx="2324880" cy="480240"/>
              </a:xfrm>
              <a:prstGeom prst="rect">
                <a:avLst/>
              </a:prstGeom>
            </p:spPr>
          </p:pic>
        </mc:Fallback>
      </mc:AlternateContent>
    </p:spTree>
    <p:extLst>
      <p:ext uri="{BB962C8B-B14F-4D97-AF65-F5344CB8AC3E}">
        <p14:creationId xmlns:p14="http://schemas.microsoft.com/office/powerpoint/2010/main" val="2373165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20EE-ED9D-4BF0-9684-4126CA83278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BDADA9B-F68C-4671-BB6E-BC4594C5246B}"/>
              </a:ext>
            </a:extLst>
          </p:cNvPr>
          <p:cNvSpPr>
            <a:spLocks noGrp="1"/>
          </p:cNvSpPr>
          <p:nvPr>
            <p:ph idx="1"/>
          </p:nvPr>
        </p:nvSpPr>
        <p:spPr/>
        <p:txBody>
          <a:bodyPr/>
          <a:lstStyle/>
          <a:p>
            <a:endParaRPr lang="en-IN" dirty="0"/>
          </a:p>
        </p:txBody>
      </p:sp>
      <p:pic>
        <p:nvPicPr>
          <p:cNvPr id="34818" name="Picture 2">
            <a:extLst>
              <a:ext uri="{FF2B5EF4-FFF2-40B4-BE49-F238E27FC236}">
                <a16:creationId xmlns:a16="http://schemas.microsoft.com/office/drawing/2014/main" id="{00291FB6-C3FC-4A3D-A797-625B95655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3338"/>
            <a:ext cx="12192000" cy="42497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B4B1B68-7496-4651-8B01-85D642F501DC}"/>
                  </a:ext>
                </a:extLst>
              </p14:cNvPr>
              <p14:cNvContentPartPr/>
              <p14:nvPr/>
            </p14:nvContentPartPr>
            <p14:xfrm>
              <a:off x="1589697" y="3786449"/>
              <a:ext cx="1897920" cy="149400"/>
            </p14:xfrm>
          </p:contentPart>
        </mc:Choice>
        <mc:Fallback xmlns="">
          <p:pic>
            <p:nvPicPr>
              <p:cNvPr id="4" name="Ink 3">
                <a:extLst>
                  <a:ext uri="{FF2B5EF4-FFF2-40B4-BE49-F238E27FC236}">
                    <a16:creationId xmlns:a16="http://schemas.microsoft.com/office/drawing/2014/main" id="{9B4B1B68-7496-4651-8B01-85D642F501DC}"/>
                  </a:ext>
                </a:extLst>
              </p:cNvPr>
              <p:cNvPicPr/>
              <p:nvPr/>
            </p:nvPicPr>
            <p:blipFill>
              <a:blip r:embed="rId4"/>
              <a:stretch>
                <a:fillRect/>
              </a:stretch>
            </p:blipFill>
            <p:spPr>
              <a:xfrm>
                <a:off x="1536057" y="3678809"/>
                <a:ext cx="2005560" cy="365040"/>
              </a:xfrm>
              <a:prstGeom prst="rect">
                <a:avLst/>
              </a:prstGeom>
            </p:spPr>
          </p:pic>
        </mc:Fallback>
      </mc:AlternateContent>
    </p:spTree>
    <p:extLst>
      <p:ext uri="{BB962C8B-B14F-4D97-AF65-F5344CB8AC3E}">
        <p14:creationId xmlns:p14="http://schemas.microsoft.com/office/powerpoint/2010/main" val="3576538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842" name="Picture 2">
            <a:extLst>
              <a:ext uri="{FF2B5EF4-FFF2-40B4-BE49-F238E27FC236}">
                <a16:creationId xmlns:a16="http://schemas.microsoft.com/office/drawing/2014/main" id="{37D69FD0-B5D2-42D7-9ED6-A10A67A41A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1413129"/>
            <a:ext cx="11277600" cy="40317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D9107BF-EBB0-44C0-9D30-59D677FA2468}"/>
                  </a:ext>
                </a:extLst>
              </p14:cNvPr>
              <p14:cNvContentPartPr/>
              <p14:nvPr/>
            </p14:nvContentPartPr>
            <p14:xfrm>
              <a:off x="1970440" y="5171120"/>
              <a:ext cx="2458800" cy="163080"/>
            </p14:xfrm>
          </p:contentPart>
        </mc:Choice>
        <mc:Fallback xmlns="">
          <p:pic>
            <p:nvPicPr>
              <p:cNvPr id="4" name="Ink 3">
                <a:extLst>
                  <a:ext uri="{FF2B5EF4-FFF2-40B4-BE49-F238E27FC236}">
                    <a16:creationId xmlns:a16="http://schemas.microsoft.com/office/drawing/2014/main" id="{4D9107BF-EBB0-44C0-9D30-59D677FA2468}"/>
                  </a:ext>
                </a:extLst>
              </p:cNvPr>
              <p:cNvPicPr/>
              <p:nvPr/>
            </p:nvPicPr>
            <p:blipFill>
              <a:blip r:embed="rId4"/>
              <a:stretch>
                <a:fillRect/>
              </a:stretch>
            </p:blipFill>
            <p:spPr>
              <a:xfrm>
                <a:off x="1916800" y="5063120"/>
                <a:ext cx="2566440" cy="378720"/>
              </a:xfrm>
              <a:prstGeom prst="rect">
                <a:avLst/>
              </a:prstGeom>
            </p:spPr>
          </p:pic>
        </mc:Fallback>
      </mc:AlternateContent>
    </p:spTree>
    <p:extLst>
      <p:ext uri="{BB962C8B-B14F-4D97-AF65-F5344CB8AC3E}">
        <p14:creationId xmlns:p14="http://schemas.microsoft.com/office/powerpoint/2010/main" val="2215415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7EC0F-E0AA-4A5E-8BF5-ACDD6B291D2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93176D9-9F17-4904-84FD-8A2C9E63BD8F}"/>
              </a:ext>
            </a:extLst>
          </p:cNvPr>
          <p:cNvSpPr>
            <a:spLocks noGrp="1"/>
          </p:cNvSpPr>
          <p:nvPr>
            <p:ph idx="1"/>
          </p:nvPr>
        </p:nvSpPr>
        <p:spPr/>
        <p:txBody>
          <a:bodyPr/>
          <a:lstStyle/>
          <a:p>
            <a:endParaRPr lang="en-IN" dirty="0"/>
          </a:p>
        </p:txBody>
      </p:sp>
      <p:pic>
        <p:nvPicPr>
          <p:cNvPr id="36866" name="Picture 2">
            <a:extLst>
              <a:ext uri="{FF2B5EF4-FFF2-40B4-BE49-F238E27FC236}">
                <a16:creationId xmlns:a16="http://schemas.microsoft.com/office/drawing/2014/main" id="{9CC926C5-E679-439B-81F6-37C14CC2C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7938"/>
            <a:ext cx="12192000" cy="43021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EAAB4F2-C99C-44C3-8589-B8233A3FC2AC}"/>
                  </a:ext>
                </a:extLst>
              </p14:cNvPr>
              <p14:cNvContentPartPr/>
              <p14:nvPr/>
            </p14:nvContentPartPr>
            <p14:xfrm>
              <a:off x="416320" y="3738320"/>
              <a:ext cx="4857840" cy="204480"/>
            </p14:xfrm>
          </p:contentPart>
        </mc:Choice>
        <mc:Fallback xmlns="">
          <p:pic>
            <p:nvPicPr>
              <p:cNvPr id="4" name="Ink 3">
                <a:extLst>
                  <a:ext uri="{FF2B5EF4-FFF2-40B4-BE49-F238E27FC236}">
                    <a16:creationId xmlns:a16="http://schemas.microsoft.com/office/drawing/2014/main" id="{DEAAB4F2-C99C-44C3-8589-B8233A3FC2AC}"/>
                  </a:ext>
                </a:extLst>
              </p:cNvPr>
              <p:cNvPicPr/>
              <p:nvPr/>
            </p:nvPicPr>
            <p:blipFill>
              <a:blip r:embed="rId4"/>
              <a:stretch>
                <a:fillRect/>
              </a:stretch>
            </p:blipFill>
            <p:spPr>
              <a:xfrm>
                <a:off x="362680" y="3630320"/>
                <a:ext cx="4965480" cy="420120"/>
              </a:xfrm>
              <a:prstGeom prst="rect">
                <a:avLst/>
              </a:prstGeom>
            </p:spPr>
          </p:pic>
        </mc:Fallback>
      </mc:AlternateContent>
      <p:pic>
        <p:nvPicPr>
          <p:cNvPr id="36868" name="Picture 4">
            <a:extLst>
              <a:ext uri="{FF2B5EF4-FFF2-40B4-BE49-F238E27FC236}">
                <a16:creationId xmlns:a16="http://schemas.microsoft.com/office/drawing/2014/main" id="{E1E03B0E-DD60-4329-93BD-DA179EC51E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25" y="1243013"/>
            <a:ext cx="11944350" cy="43719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30A7F34D-9B83-435C-8ABA-8E9E2A761F3E}"/>
                  </a:ext>
                </a:extLst>
              </p14:cNvPr>
              <p14:cNvContentPartPr/>
              <p14:nvPr/>
            </p14:nvContentPartPr>
            <p14:xfrm>
              <a:off x="3687057" y="2921729"/>
              <a:ext cx="360" cy="360"/>
            </p14:xfrm>
          </p:contentPart>
        </mc:Choice>
        <mc:Fallback xmlns="">
          <p:pic>
            <p:nvPicPr>
              <p:cNvPr id="5" name="Ink 4">
                <a:extLst>
                  <a:ext uri="{FF2B5EF4-FFF2-40B4-BE49-F238E27FC236}">
                    <a16:creationId xmlns:a16="http://schemas.microsoft.com/office/drawing/2014/main" id="{30A7F34D-9B83-435C-8ABA-8E9E2A761F3E}"/>
                  </a:ext>
                </a:extLst>
              </p:cNvPr>
              <p:cNvPicPr/>
              <p:nvPr/>
            </p:nvPicPr>
            <p:blipFill>
              <a:blip r:embed="rId7"/>
              <a:stretch>
                <a:fillRect/>
              </a:stretch>
            </p:blipFill>
            <p:spPr>
              <a:xfrm>
                <a:off x="3633417" y="2813729"/>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4BF07990-3E41-4102-8A0E-C6A3F007BBEC}"/>
                  </a:ext>
                </a:extLst>
              </p14:cNvPr>
              <p14:cNvContentPartPr/>
              <p14:nvPr/>
            </p14:nvContentPartPr>
            <p14:xfrm>
              <a:off x="1731897" y="2961689"/>
              <a:ext cx="2187720" cy="179280"/>
            </p14:xfrm>
          </p:contentPart>
        </mc:Choice>
        <mc:Fallback xmlns="">
          <p:pic>
            <p:nvPicPr>
              <p:cNvPr id="6" name="Ink 5">
                <a:extLst>
                  <a:ext uri="{FF2B5EF4-FFF2-40B4-BE49-F238E27FC236}">
                    <a16:creationId xmlns:a16="http://schemas.microsoft.com/office/drawing/2014/main" id="{4BF07990-3E41-4102-8A0E-C6A3F007BBEC}"/>
                  </a:ext>
                </a:extLst>
              </p:cNvPr>
              <p:cNvPicPr/>
              <p:nvPr/>
            </p:nvPicPr>
            <p:blipFill>
              <a:blip r:embed="rId9"/>
              <a:stretch>
                <a:fillRect/>
              </a:stretch>
            </p:blipFill>
            <p:spPr>
              <a:xfrm>
                <a:off x="1677897" y="2854049"/>
                <a:ext cx="2295360" cy="394920"/>
              </a:xfrm>
              <a:prstGeom prst="rect">
                <a:avLst/>
              </a:prstGeom>
            </p:spPr>
          </p:pic>
        </mc:Fallback>
      </mc:AlternateContent>
    </p:spTree>
    <p:extLst>
      <p:ext uri="{BB962C8B-B14F-4D97-AF65-F5344CB8AC3E}">
        <p14:creationId xmlns:p14="http://schemas.microsoft.com/office/powerpoint/2010/main" val="3478045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E1C4-B805-4EDD-8C09-D0A38DA5E1B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B126A9F-B54E-441C-AF6D-BE8376DDF1CD}"/>
              </a:ext>
            </a:extLst>
          </p:cNvPr>
          <p:cNvSpPr>
            <a:spLocks noGrp="1"/>
          </p:cNvSpPr>
          <p:nvPr>
            <p:ph idx="1"/>
          </p:nvPr>
        </p:nvSpPr>
        <p:spPr/>
        <p:txBody>
          <a:bodyPr/>
          <a:lstStyle/>
          <a:p>
            <a:endParaRPr lang="en-IN" dirty="0"/>
          </a:p>
        </p:txBody>
      </p:sp>
      <p:pic>
        <p:nvPicPr>
          <p:cNvPr id="37890" name="Picture 2">
            <a:extLst>
              <a:ext uri="{FF2B5EF4-FFF2-40B4-BE49-F238E27FC236}">
                <a16:creationId xmlns:a16="http://schemas.microsoft.com/office/drawing/2014/main" id="{F663402B-2721-4F23-B6BC-1CCA81C23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8400"/>
            <a:ext cx="12192000" cy="4521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ECF89D0-A776-40CA-A1CA-9AD4282C89F2}"/>
                  </a:ext>
                </a:extLst>
              </p14:cNvPr>
              <p14:cNvContentPartPr/>
              <p14:nvPr/>
            </p14:nvContentPartPr>
            <p14:xfrm>
              <a:off x="1330360" y="4225040"/>
              <a:ext cx="1907640" cy="266040"/>
            </p14:xfrm>
          </p:contentPart>
        </mc:Choice>
        <mc:Fallback xmlns="">
          <p:pic>
            <p:nvPicPr>
              <p:cNvPr id="4" name="Ink 3">
                <a:extLst>
                  <a:ext uri="{FF2B5EF4-FFF2-40B4-BE49-F238E27FC236}">
                    <a16:creationId xmlns:a16="http://schemas.microsoft.com/office/drawing/2014/main" id="{BECF89D0-A776-40CA-A1CA-9AD4282C89F2}"/>
                  </a:ext>
                </a:extLst>
              </p:cNvPr>
              <p:cNvPicPr/>
              <p:nvPr/>
            </p:nvPicPr>
            <p:blipFill>
              <a:blip r:embed="rId4"/>
              <a:stretch>
                <a:fillRect/>
              </a:stretch>
            </p:blipFill>
            <p:spPr>
              <a:xfrm>
                <a:off x="1276720" y="4117400"/>
                <a:ext cx="201528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BE4CFF0-CFBE-4FD3-83FB-602D185E5EA5}"/>
                  </a:ext>
                </a:extLst>
              </p14:cNvPr>
              <p14:cNvContentPartPr/>
              <p14:nvPr/>
            </p14:nvContentPartPr>
            <p14:xfrm>
              <a:off x="2600440" y="4307480"/>
              <a:ext cx="396360" cy="31320"/>
            </p14:xfrm>
          </p:contentPart>
        </mc:Choice>
        <mc:Fallback xmlns="">
          <p:pic>
            <p:nvPicPr>
              <p:cNvPr id="5" name="Ink 4">
                <a:extLst>
                  <a:ext uri="{FF2B5EF4-FFF2-40B4-BE49-F238E27FC236}">
                    <a16:creationId xmlns:a16="http://schemas.microsoft.com/office/drawing/2014/main" id="{4BE4CFF0-CFBE-4FD3-83FB-602D185E5EA5}"/>
                  </a:ext>
                </a:extLst>
              </p:cNvPr>
              <p:cNvPicPr/>
              <p:nvPr/>
            </p:nvPicPr>
            <p:blipFill>
              <a:blip r:embed="rId6"/>
              <a:stretch>
                <a:fillRect/>
              </a:stretch>
            </p:blipFill>
            <p:spPr>
              <a:xfrm>
                <a:off x="2546800" y="4199840"/>
                <a:ext cx="504000" cy="246960"/>
              </a:xfrm>
              <a:prstGeom prst="rect">
                <a:avLst/>
              </a:prstGeom>
            </p:spPr>
          </p:pic>
        </mc:Fallback>
      </mc:AlternateContent>
    </p:spTree>
    <p:extLst>
      <p:ext uri="{BB962C8B-B14F-4D97-AF65-F5344CB8AC3E}">
        <p14:creationId xmlns:p14="http://schemas.microsoft.com/office/powerpoint/2010/main" val="3573490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6"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17"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914" name="Picture 2">
            <a:extLst>
              <a:ext uri="{FF2B5EF4-FFF2-40B4-BE49-F238E27FC236}">
                <a16:creationId xmlns:a16="http://schemas.microsoft.com/office/drawing/2014/main" id="{D94491F7-E195-48EB-9166-CBBE56DAA6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479720"/>
            <a:ext cx="10905066" cy="38985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4F670E1-AF75-4880-BE99-855CF7563D79}"/>
                  </a:ext>
                </a:extLst>
              </p14:cNvPr>
              <p14:cNvContentPartPr/>
              <p14:nvPr/>
            </p14:nvContentPartPr>
            <p14:xfrm>
              <a:off x="2072320" y="3344120"/>
              <a:ext cx="1335600" cy="233640"/>
            </p14:xfrm>
          </p:contentPart>
        </mc:Choice>
        <mc:Fallback xmlns="">
          <p:pic>
            <p:nvPicPr>
              <p:cNvPr id="6" name="Ink 5">
                <a:extLst>
                  <a:ext uri="{FF2B5EF4-FFF2-40B4-BE49-F238E27FC236}">
                    <a16:creationId xmlns:a16="http://schemas.microsoft.com/office/drawing/2014/main" id="{F4F670E1-AF75-4880-BE99-855CF7563D79}"/>
                  </a:ext>
                </a:extLst>
              </p:cNvPr>
              <p:cNvPicPr/>
              <p:nvPr/>
            </p:nvPicPr>
            <p:blipFill>
              <a:blip r:embed="rId4"/>
              <a:stretch>
                <a:fillRect/>
              </a:stretch>
            </p:blipFill>
            <p:spPr>
              <a:xfrm>
                <a:off x="2018680" y="3236480"/>
                <a:ext cx="144324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05B5EC35-2A30-43C1-AE4D-48F62AAA4067}"/>
                  </a:ext>
                </a:extLst>
              </p14:cNvPr>
              <p14:cNvContentPartPr/>
              <p14:nvPr/>
            </p14:nvContentPartPr>
            <p14:xfrm>
              <a:off x="2173840" y="4003640"/>
              <a:ext cx="2073600" cy="113040"/>
            </p14:xfrm>
          </p:contentPart>
        </mc:Choice>
        <mc:Fallback xmlns="">
          <p:pic>
            <p:nvPicPr>
              <p:cNvPr id="7" name="Ink 6">
                <a:extLst>
                  <a:ext uri="{FF2B5EF4-FFF2-40B4-BE49-F238E27FC236}">
                    <a16:creationId xmlns:a16="http://schemas.microsoft.com/office/drawing/2014/main" id="{05B5EC35-2A30-43C1-AE4D-48F62AAA4067}"/>
                  </a:ext>
                </a:extLst>
              </p:cNvPr>
              <p:cNvPicPr/>
              <p:nvPr/>
            </p:nvPicPr>
            <p:blipFill>
              <a:blip r:embed="rId6"/>
              <a:stretch>
                <a:fillRect/>
              </a:stretch>
            </p:blipFill>
            <p:spPr>
              <a:xfrm>
                <a:off x="2119840" y="3895640"/>
                <a:ext cx="2181240" cy="328680"/>
              </a:xfrm>
              <a:prstGeom prst="rect">
                <a:avLst/>
              </a:prstGeom>
            </p:spPr>
          </p:pic>
        </mc:Fallback>
      </mc:AlternateContent>
    </p:spTree>
    <p:extLst>
      <p:ext uri="{BB962C8B-B14F-4D97-AF65-F5344CB8AC3E}">
        <p14:creationId xmlns:p14="http://schemas.microsoft.com/office/powerpoint/2010/main" val="2872186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938" name="Picture 2">
            <a:extLst>
              <a:ext uri="{FF2B5EF4-FFF2-40B4-BE49-F238E27FC236}">
                <a16:creationId xmlns:a16="http://schemas.microsoft.com/office/drawing/2014/main" id="{04E9EC96-9972-4355-8331-2752368514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397932"/>
            <a:ext cx="10905066" cy="40621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C2691A1-C869-4622-96E2-8DC5A26CA9CF}"/>
                  </a:ext>
                </a:extLst>
              </p14:cNvPr>
              <p14:cNvContentPartPr/>
              <p14:nvPr/>
            </p14:nvContentPartPr>
            <p14:xfrm>
              <a:off x="1757320" y="4195520"/>
              <a:ext cx="2722320" cy="103320"/>
            </p14:xfrm>
          </p:contentPart>
        </mc:Choice>
        <mc:Fallback xmlns="">
          <p:pic>
            <p:nvPicPr>
              <p:cNvPr id="4" name="Ink 3">
                <a:extLst>
                  <a:ext uri="{FF2B5EF4-FFF2-40B4-BE49-F238E27FC236}">
                    <a16:creationId xmlns:a16="http://schemas.microsoft.com/office/drawing/2014/main" id="{BC2691A1-C869-4622-96E2-8DC5A26CA9CF}"/>
                  </a:ext>
                </a:extLst>
              </p:cNvPr>
              <p:cNvPicPr/>
              <p:nvPr/>
            </p:nvPicPr>
            <p:blipFill>
              <a:blip r:embed="rId4"/>
              <a:stretch>
                <a:fillRect/>
              </a:stretch>
            </p:blipFill>
            <p:spPr>
              <a:xfrm>
                <a:off x="1703680" y="4087880"/>
                <a:ext cx="2829960" cy="318960"/>
              </a:xfrm>
              <a:prstGeom prst="rect">
                <a:avLst/>
              </a:prstGeom>
            </p:spPr>
          </p:pic>
        </mc:Fallback>
      </mc:AlternateContent>
    </p:spTree>
    <p:extLst>
      <p:ext uri="{BB962C8B-B14F-4D97-AF65-F5344CB8AC3E}">
        <p14:creationId xmlns:p14="http://schemas.microsoft.com/office/powerpoint/2010/main" val="3512513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A2EAA-150F-48DF-8556-3694ACBEE9A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656F3EC-35EE-426F-8451-1B889DE35925}"/>
              </a:ext>
            </a:extLst>
          </p:cNvPr>
          <p:cNvSpPr>
            <a:spLocks noGrp="1"/>
          </p:cNvSpPr>
          <p:nvPr>
            <p:ph idx="1"/>
          </p:nvPr>
        </p:nvSpPr>
        <p:spPr/>
        <p:txBody>
          <a:bodyPr/>
          <a:lstStyle/>
          <a:p>
            <a:endParaRPr lang="en-IN" dirty="0"/>
          </a:p>
        </p:txBody>
      </p:sp>
      <p:pic>
        <p:nvPicPr>
          <p:cNvPr id="40962" name="Picture 2">
            <a:extLst>
              <a:ext uri="{FF2B5EF4-FFF2-40B4-BE49-F238E27FC236}">
                <a16:creationId xmlns:a16="http://schemas.microsoft.com/office/drawing/2014/main" id="{DF3A4104-504D-4758-91F5-DD43E102F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9825"/>
            <a:ext cx="12192000" cy="45783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C72B4E0-47E6-45C1-AD14-7292814BDFE3}"/>
                  </a:ext>
                </a:extLst>
              </p14:cNvPr>
              <p14:cNvContentPartPr/>
              <p14:nvPr/>
            </p14:nvContentPartPr>
            <p14:xfrm>
              <a:off x="1043217" y="4124129"/>
              <a:ext cx="9026280" cy="209520"/>
            </p14:xfrm>
          </p:contentPart>
        </mc:Choice>
        <mc:Fallback xmlns="">
          <p:pic>
            <p:nvPicPr>
              <p:cNvPr id="4" name="Ink 3">
                <a:extLst>
                  <a:ext uri="{FF2B5EF4-FFF2-40B4-BE49-F238E27FC236}">
                    <a16:creationId xmlns:a16="http://schemas.microsoft.com/office/drawing/2014/main" id="{7C72B4E0-47E6-45C1-AD14-7292814BDFE3}"/>
                  </a:ext>
                </a:extLst>
              </p:cNvPr>
              <p:cNvPicPr/>
              <p:nvPr/>
            </p:nvPicPr>
            <p:blipFill>
              <a:blip r:embed="rId4"/>
              <a:stretch>
                <a:fillRect/>
              </a:stretch>
            </p:blipFill>
            <p:spPr>
              <a:xfrm>
                <a:off x="989217" y="4016129"/>
                <a:ext cx="9133920" cy="425160"/>
              </a:xfrm>
              <a:prstGeom prst="rect">
                <a:avLst/>
              </a:prstGeom>
            </p:spPr>
          </p:pic>
        </mc:Fallback>
      </mc:AlternateContent>
    </p:spTree>
    <p:extLst>
      <p:ext uri="{BB962C8B-B14F-4D97-AF65-F5344CB8AC3E}">
        <p14:creationId xmlns:p14="http://schemas.microsoft.com/office/powerpoint/2010/main" val="2129641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6F7C-B222-4ACC-962B-54FCC5C009D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4AF5BA9-70E8-4486-B875-BFB49102C709}"/>
              </a:ext>
            </a:extLst>
          </p:cNvPr>
          <p:cNvSpPr>
            <a:spLocks noGrp="1"/>
          </p:cNvSpPr>
          <p:nvPr>
            <p:ph idx="1"/>
          </p:nvPr>
        </p:nvSpPr>
        <p:spPr/>
        <p:txBody>
          <a:bodyPr/>
          <a:lstStyle/>
          <a:p>
            <a:endParaRPr lang="en-IN" dirty="0"/>
          </a:p>
        </p:txBody>
      </p:sp>
      <p:pic>
        <p:nvPicPr>
          <p:cNvPr id="3074" name="Picture 2">
            <a:extLst>
              <a:ext uri="{FF2B5EF4-FFF2-40B4-BE49-F238E27FC236}">
                <a16:creationId xmlns:a16="http://schemas.microsoft.com/office/drawing/2014/main" id="{970EE27B-7931-4B05-84B2-8F987A2C7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7525"/>
            <a:ext cx="12192000" cy="582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487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986" name="Picture 2" descr="Graphical user interface, text, application, letter, email&#10;&#10;Description automatically generated">
            <a:extLst>
              <a:ext uri="{FF2B5EF4-FFF2-40B4-BE49-F238E27FC236}">
                <a16:creationId xmlns:a16="http://schemas.microsoft.com/office/drawing/2014/main" id="{0F2E1984-093F-4D66-A8D3-DD1F7F2028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466089"/>
            <a:ext cx="10905066" cy="39258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A5FA115-21EF-4804-A387-BAEF047434D2}"/>
                  </a:ext>
                </a:extLst>
              </p14:cNvPr>
              <p14:cNvContentPartPr/>
              <p14:nvPr/>
            </p14:nvContentPartPr>
            <p14:xfrm>
              <a:off x="2176497" y="3994529"/>
              <a:ext cx="3985200" cy="80640"/>
            </p14:xfrm>
          </p:contentPart>
        </mc:Choice>
        <mc:Fallback xmlns="">
          <p:pic>
            <p:nvPicPr>
              <p:cNvPr id="4" name="Ink 3">
                <a:extLst>
                  <a:ext uri="{FF2B5EF4-FFF2-40B4-BE49-F238E27FC236}">
                    <a16:creationId xmlns:a16="http://schemas.microsoft.com/office/drawing/2014/main" id="{2A5FA115-21EF-4804-A387-BAEF047434D2}"/>
                  </a:ext>
                </a:extLst>
              </p:cNvPr>
              <p:cNvPicPr/>
              <p:nvPr/>
            </p:nvPicPr>
            <p:blipFill>
              <a:blip r:embed="rId4"/>
              <a:stretch>
                <a:fillRect/>
              </a:stretch>
            </p:blipFill>
            <p:spPr>
              <a:xfrm>
                <a:off x="2122497" y="3886889"/>
                <a:ext cx="40928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349474F-01E3-4282-9D4E-0E9BA8D8631E}"/>
                  </a:ext>
                </a:extLst>
              </p14:cNvPr>
              <p14:cNvContentPartPr/>
              <p14:nvPr/>
            </p14:nvContentPartPr>
            <p14:xfrm>
              <a:off x="2146617" y="4183169"/>
              <a:ext cx="4602240" cy="140400"/>
            </p14:xfrm>
          </p:contentPart>
        </mc:Choice>
        <mc:Fallback xmlns="">
          <p:pic>
            <p:nvPicPr>
              <p:cNvPr id="5" name="Ink 4">
                <a:extLst>
                  <a:ext uri="{FF2B5EF4-FFF2-40B4-BE49-F238E27FC236}">
                    <a16:creationId xmlns:a16="http://schemas.microsoft.com/office/drawing/2014/main" id="{C349474F-01E3-4282-9D4E-0E9BA8D8631E}"/>
                  </a:ext>
                </a:extLst>
              </p:cNvPr>
              <p:cNvPicPr/>
              <p:nvPr/>
            </p:nvPicPr>
            <p:blipFill>
              <a:blip r:embed="rId6"/>
              <a:stretch>
                <a:fillRect/>
              </a:stretch>
            </p:blipFill>
            <p:spPr>
              <a:xfrm>
                <a:off x="2092617" y="4075529"/>
                <a:ext cx="4709880" cy="356040"/>
              </a:xfrm>
              <a:prstGeom prst="rect">
                <a:avLst/>
              </a:prstGeom>
            </p:spPr>
          </p:pic>
        </mc:Fallback>
      </mc:AlternateContent>
    </p:spTree>
    <p:extLst>
      <p:ext uri="{BB962C8B-B14F-4D97-AF65-F5344CB8AC3E}">
        <p14:creationId xmlns:p14="http://schemas.microsoft.com/office/powerpoint/2010/main" val="4157957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8113-C68D-460E-B64F-ADDB40B9253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D80FC2E-9309-4AF0-A03B-F8C11B91A775}"/>
              </a:ext>
            </a:extLst>
          </p:cNvPr>
          <p:cNvSpPr>
            <a:spLocks noGrp="1"/>
          </p:cNvSpPr>
          <p:nvPr>
            <p:ph idx="1"/>
          </p:nvPr>
        </p:nvSpPr>
        <p:spPr/>
        <p:txBody>
          <a:bodyPr/>
          <a:lstStyle/>
          <a:p>
            <a:endParaRPr lang="en-IN" dirty="0"/>
          </a:p>
        </p:txBody>
      </p:sp>
      <p:pic>
        <p:nvPicPr>
          <p:cNvPr id="43010" name="Picture 2">
            <a:extLst>
              <a:ext uri="{FF2B5EF4-FFF2-40B4-BE49-F238E27FC236}">
                <a16:creationId xmlns:a16="http://schemas.microsoft.com/office/drawing/2014/main" id="{1E58F888-6D99-4E48-A2E4-B048CEF36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5725"/>
            <a:ext cx="12192000" cy="41465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0E5D3A9-69F1-41F2-8D24-9BA960D7A74F}"/>
                  </a:ext>
                </a:extLst>
              </p14:cNvPr>
              <p14:cNvContentPartPr/>
              <p14:nvPr/>
            </p14:nvContentPartPr>
            <p14:xfrm>
              <a:off x="1520577" y="3955649"/>
              <a:ext cx="3909240" cy="100800"/>
            </p14:xfrm>
          </p:contentPart>
        </mc:Choice>
        <mc:Fallback xmlns="">
          <p:pic>
            <p:nvPicPr>
              <p:cNvPr id="4" name="Ink 3">
                <a:extLst>
                  <a:ext uri="{FF2B5EF4-FFF2-40B4-BE49-F238E27FC236}">
                    <a16:creationId xmlns:a16="http://schemas.microsoft.com/office/drawing/2014/main" id="{B0E5D3A9-69F1-41F2-8D24-9BA960D7A74F}"/>
                  </a:ext>
                </a:extLst>
              </p:cNvPr>
              <p:cNvPicPr/>
              <p:nvPr/>
            </p:nvPicPr>
            <p:blipFill>
              <a:blip r:embed="rId4"/>
              <a:stretch>
                <a:fillRect/>
              </a:stretch>
            </p:blipFill>
            <p:spPr>
              <a:xfrm>
                <a:off x="1466577" y="3847649"/>
                <a:ext cx="4016880" cy="316440"/>
              </a:xfrm>
              <a:prstGeom prst="rect">
                <a:avLst/>
              </a:prstGeom>
            </p:spPr>
          </p:pic>
        </mc:Fallback>
      </mc:AlternateContent>
    </p:spTree>
    <p:extLst>
      <p:ext uri="{BB962C8B-B14F-4D97-AF65-F5344CB8AC3E}">
        <p14:creationId xmlns:p14="http://schemas.microsoft.com/office/powerpoint/2010/main" val="2065198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88C7-6019-4D9C-B40D-682EE9331CF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784346E-B554-436F-AB99-4220F00CDF48}"/>
              </a:ext>
            </a:extLst>
          </p:cNvPr>
          <p:cNvSpPr>
            <a:spLocks noGrp="1"/>
          </p:cNvSpPr>
          <p:nvPr>
            <p:ph idx="1"/>
          </p:nvPr>
        </p:nvSpPr>
        <p:spPr/>
        <p:txBody>
          <a:bodyPr/>
          <a:lstStyle/>
          <a:p>
            <a:endParaRPr lang="en-IN" dirty="0"/>
          </a:p>
        </p:txBody>
      </p:sp>
      <p:pic>
        <p:nvPicPr>
          <p:cNvPr id="44034" name="Picture 2">
            <a:extLst>
              <a:ext uri="{FF2B5EF4-FFF2-40B4-BE49-F238E27FC236}">
                <a16:creationId xmlns:a16="http://schemas.microsoft.com/office/drawing/2014/main" id="{69433B3C-6AF6-4C7A-8C71-6CE45973D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76338"/>
            <a:ext cx="12192000" cy="45037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7BC80C9-25CB-4A70-9B98-24430FFCE543}"/>
                  </a:ext>
                </a:extLst>
              </p14:cNvPr>
              <p14:cNvContentPartPr/>
              <p14:nvPr/>
            </p14:nvContentPartPr>
            <p14:xfrm>
              <a:off x="1452760" y="4459400"/>
              <a:ext cx="10302480" cy="254880"/>
            </p14:xfrm>
          </p:contentPart>
        </mc:Choice>
        <mc:Fallback xmlns="">
          <p:pic>
            <p:nvPicPr>
              <p:cNvPr id="4" name="Ink 3">
                <a:extLst>
                  <a:ext uri="{FF2B5EF4-FFF2-40B4-BE49-F238E27FC236}">
                    <a16:creationId xmlns:a16="http://schemas.microsoft.com/office/drawing/2014/main" id="{07BC80C9-25CB-4A70-9B98-24430FFCE543}"/>
                  </a:ext>
                </a:extLst>
              </p:cNvPr>
              <p:cNvPicPr/>
              <p:nvPr/>
            </p:nvPicPr>
            <p:blipFill>
              <a:blip r:embed="rId4"/>
              <a:stretch>
                <a:fillRect/>
              </a:stretch>
            </p:blipFill>
            <p:spPr>
              <a:xfrm>
                <a:off x="1398760" y="4351400"/>
                <a:ext cx="10410120" cy="470520"/>
              </a:xfrm>
              <a:prstGeom prst="rect">
                <a:avLst/>
              </a:prstGeom>
            </p:spPr>
          </p:pic>
        </mc:Fallback>
      </mc:AlternateContent>
    </p:spTree>
    <p:extLst>
      <p:ext uri="{BB962C8B-B14F-4D97-AF65-F5344CB8AC3E}">
        <p14:creationId xmlns:p14="http://schemas.microsoft.com/office/powerpoint/2010/main" val="263157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850BE-9229-4DFD-96A6-C5EB44A33D4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9B7AC4E-7FB7-44C4-BDCB-BEE3AB5A2FCF}"/>
              </a:ext>
            </a:extLst>
          </p:cNvPr>
          <p:cNvSpPr>
            <a:spLocks noGrp="1"/>
          </p:cNvSpPr>
          <p:nvPr>
            <p:ph idx="1"/>
          </p:nvPr>
        </p:nvSpPr>
        <p:spPr/>
        <p:txBody>
          <a:bodyPr/>
          <a:lstStyle/>
          <a:p>
            <a:endParaRPr lang="en-IN" dirty="0"/>
          </a:p>
        </p:txBody>
      </p:sp>
      <p:pic>
        <p:nvPicPr>
          <p:cNvPr id="45058" name="Picture 2">
            <a:extLst>
              <a:ext uri="{FF2B5EF4-FFF2-40B4-BE49-F238E27FC236}">
                <a16:creationId xmlns:a16="http://schemas.microsoft.com/office/drawing/2014/main" id="{D9E87426-4AD9-4024-95D5-13A57F761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183" y="1943100"/>
            <a:ext cx="11039475" cy="2971800"/>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a:extLst>
              <a:ext uri="{FF2B5EF4-FFF2-40B4-BE49-F238E27FC236}">
                <a16:creationId xmlns:a16="http://schemas.microsoft.com/office/drawing/2014/main" id="{42A7DEAC-6F3C-4BE5-9157-9FB8CFF3A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20" y="1085850"/>
            <a:ext cx="12039600" cy="4686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8DB19D3-EC4D-4831-AA27-C76684D3D294}"/>
                  </a:ext>
                </a:extLst>
              </p14:cNvPr>
              <p14:cNvContentPartPr/>
              <p14:nvPr/>
            </p14:nvContentPartPr>
            <p14:xfrm>
              <a:off x="1889698" y="3719905"/>
              <a:ext cx="2428200" cy="303840"/>
            </p14:xfrm>
          </p:contentPart>
        </mc:Choice>
        <mc:Fallback xmlns="">
          <p:pic>
            <p:nvPicPr>
              <p:cNvPr id="4" name="Ink 3">
                <a:extLst>
                  <a:ext uri="{FF2B5EF4-FFF2-40B4-BE49-F238E27FC236}">
                    <a16:creationId xmlns:a16="http://schemas.microsoft.com/office/drawing/2014/main" id="{D8DB19D3-EC4D-4831-AA27-C76684D3D294}"/>
                  </a:ext>
                </a:extLst>
              </p:cNvPr>
              <p:cNvPicPr/>
              <p:nvPr/>
            </p:nvPicPr>
            <p:blipFill>
              <a:blip r:embed="rId5"/>
              <a:stretch>
                <a:fillRect/>
              </a:stretch>
            </p:blipFill>
            <p:spPr>
              <a:xfrm>
                <a:off x="1835698" y="3612265"/>
                <a:ext cx="2535840" cy="519480"/>
              </a:xfrm>
              <a:prstGeom prst="rect">
                <a:avLst/>
              </a:prstGeom>
            </p:spPr>
          </p:pic>
        </mc:Fallback>
      </mc:AlternateContent>
    </p:spTree>
    <p:extLst>
      <p:ext uri="{BB962C8B-B14F-4D97-AF65-F5344CB8AC3E}">
        <p14:creationId xmlns:p14="http://schemas.microsoft.com/office/powerpoint/2010/main" val="3734965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D03B93-AA01-41E3-ADCD-21667F5BE30B}"/>
              </a:ext>
            </a:extLst>
          </p:cNvPr>
          <p:cNvSpPr txBox="1"/>
          <p:nvPr/>
        </p:nvSpPr>
        <p:spPr>
          <a:xfrm>
            <a:off x="149086" y="293411"/>
            <a:ext cx="11290853" cy="5940088"/>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Azure Functions</a:t>
            </a:r>
          </a:p>
          <a:p>
            <a:r>
              <a:rPr lang="en-US" sz="2000" dirty="0">
                <a:latin typeface="Arial" panose="020B0604020202020204" pitchFamily="34" charset="0"/>
                <a:cs typeface="Arial" panose="020B0604020202020204" pitchFamily="34" charset="0"/>
              </a:rPr>
              <a:t>When you're concerned only about the code running your service, and not the underlying platform or infrastructure, using Azure Functions is ideal. Functions are commonly used when you need to perform work in response to an event (often via a REST request), timer, or message from another Azure service, and when that work can be completed quickly, within seconds or less.</a:t>
            </a:r>
          </a:p>
          <a:p>
            <a:r>
              <a:rPr lang="en-US" sz="2000" dirty="0">
                <a:latin typeface="Arial" panose="020B0604020202020204" pitchFamily="34" charset="0"/>
                <a:cs typeface="Arial" panose="020B0604020202020204" pitchFamily="34" charset="0"/>
              </a:rPr>
              <a:t>Functions scale automatically based on demand, so they're a solid choice when demand is variable. For example, you might receive messages from an IoT solution that's used to monitor a fleet of delivery vehicles. You'll likely have more data arriving during business hours.</a:t>
            </a:r>
          </a:p>
          <a:p>
            <a:r>
              <a:rPr lang="en-US" sz="2000" dirty="0">
                <a:latin typeface="Arial" panose="020B0604020202020204" pitchFamily="34" charset="0"/>
                <a:cs typeface="Arial" panose="020B0604020202020204" pitchFamily="34" charset="0"/>
              </a:rPr>
              <a:t>Using a virtual machine-based approach, you'd incur costs even when the virtual machine is idle. With functions, Azure runs your code when it's triggered and automatically deallocates resources when the function is finished. In this model, you're only charged for the CPU time used while your function runs.</a:t>
            </a:r>
          </a:p>
          <a:p>
            <a:r>
              <a:rPr lang="en-US" sz="2000" dirty="0">
                <a:latin typeface="Arial" panose="020B0604020202020204" pitchFamily="34" charset="0"/>
                <a:cs typeface="Arial" panose="020B0604020202020204" pitchFamily="34" charset="0"/>
              </a:rPr>
              <a:t>Functions can be either stateless or stateful. When they're stateless (the default), they behave as if they're restarted every time they respond to an event. When they're stateful (called Durable Functions), a context is passed through the function to track prior activity.</a:t>
            </a:r>
          </a:p>
          <a:p>
            <a:r>
              <a:rPr lang="en-US" sz="2000" dirty="0">
                <a:latin typeface="Arial" panose="020B0604020202020204" pitchFamily="34" charset="0"/>
                <a:cs typeface="Arial" panose="020B0604020202020204" pitchFamily="34" charset="0"/>
              </a:rPr>
              <a:t>Functions are a key component of serverless computing. They're also a general compute platform for running any type of code. If the needs of the developer's app change, you can deploy the project in an environment that isn't serverless. This flexibility allows you to manage scaling, run on virtual networks, and even completely isolate the functions.</a:t>
            </a:r>
          </a:p>
        </p:txBody>
      </p:sp>
    </p:spTree>
    <p:extLst>
      <p:ext uri="{BB962C8B-B14F-4D97-AF65-F5344CB8AC3E}">
        <p14:creationId xmlns:p14="http://schemas.microsoft.com/office/powerpoint/2010/main" val="4120069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AE3D58-CD94-47A3-A22C-7FDB39FE531E}"/>
              </a:ext>
            </a:extLst>
          </p:cNvPr>
          <p:cNvSpPr>
            <a:spLocks noGrp="1"/>
          </p:cNvSpPr>
          <p:nvPr>
            <p:ph idx="1"/>
          </p:nvPr>
        </p:nvSpPr>
        <p:spPr>
          <a:xfrm>
            <a:off x="278296" y="238538"/>
            <a:ext cx="11075504" cy="6182139"/>
          </a:xfrm>
        </p:spPr>
        <p:txBody>
          <a:bodyPr>
            <a:normAutofit fontScale="92500" lnSpcReduction="20000"/>
          </a:bodyPr>
          <a:lstStyle/>
          <a:p>
            <a:r>
              <a:rPr lang="en-US" b="1" dirty="0"/>
              <a:t>Azure Logic Apps</a:t>
            </a:r>
          </a:p>
          <a:p>
            <a:r>
              <a:rPr lang="en-US" dirty="0"/>
              <a:t>Logic apps are similar to functions. Both enable you to trigger logic based on an event. Where functions execute code, logic apps execute </a:t>
            </a:r>
            <a:r>
              <a:rPr lang="en-US" i="1" dirty="0"/>
              <a:t>workflows</a:t>
            </a:r>
            <a:r>
              <a:rPr lang="en-US" dirty="0"/>
              <a:t> that are designed to automate business scenarios and are built from predefined logic blocks.</a:t>
            </a:r>
          </a:p>
          <a:p>
            <a:r>
              <a:rPr lang="en-US" dirty="0"/>
              <a:t>Every Azure logic app workflow starts with a trigger, which fires when a specific event happens or when newly available data meets specific criteria. Many triggers include basic scheduling capabilities, so developers can specify how regularly their workloads will run. Each time the trigger fires, the Logic Apps engine creates a logic app instance that runs the actions in the workflow. These actions can also include data conversions and flow controls, such as conditional statements, switch statements, loops, and branching.</a:t>
            </a:r>
          </a:p>
          <a:p>
            <a:r>
              <a:rPr lang="en-US" dirty="0"/>
              <a:t>You create logic app workflows by using a visual designer on the Azure portal or in Visual Studio. The workflows are persisted as a JSON file with a known workflow schema</a:t>
            </a:r>
          </a:p>
          <a:p>
            <a:pPr>
              <a:buFont typeface="Arial" panose="020B0604020202020204" pitchFamily="34" charset="0"/>
              <a:buChar char="•"/>
            </a:pPr>
            <a:r>
              <a:rPr lang="en-US" dirty="0">
                <a:solidFill>
                  <a:srgbClr val="FF0000"/>
                </a:solidFill>
              </a:rPr>
              <a:t>With Functions, you write code to complete each step.</a:t>
            </a:r>
          </a:p>
          <a:p>
            <a:pPr>
              <a:buFont typeface="Arial" panose="020B0604020202020204" pitchFamily="34" charset="0"/>
              <a:buChar char="•"/>
            </a:pPr>
            <a:r>
              <a:rPr lang="en-US" dirty="0">
                <a:solidFill>
                  <a:srgbClr val="FF0000"/>
                </a:solidFill>
              </a:rPr>
              <a:t>With Logic Apps, you use a GUI to define the actions and how they relate to one another</a:t>
            </a:r>
            <a:r>
              <a:rPr lang="en-US" dirty="0"/>
              <a:t>.</a:t>
            </a:r>
          </a:p>
          <a:p>
            <a:endParaRPr lang="en-US" dirty="0"/>
          </a:p>
          <a:p>
            <a:endParaRPr lang="en-IN" dirty="0"/>
          </a:p>
        </p:txBody>
      </p:sp>
    </p:spTree>
    <p:extLst>
      <p:ext uri="{BB962C8B-B14F-4D97-AF65-F5344CB8AC3E}">
        <p14:creationId xmlns:p14="http://schemas.microsoft.com/office/powerpoint/2010/main" val="333738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02481-AA9A-46AF-A062-600A26352696}"/>
              </a:ext>
            </a:extLst>
          </p:cNvPr>
          <p:cNvSpPr>
            <a:spLocks noGrp="1"/>
          </p:cNvSpPr>
          <p:nvPr>
            <p:ph idx="1"/>
          </p:nvPr>
        </p:nvSpPr>
        <p:spPr>
          <a:xfrm>
            <a:off x="162339" y="298174"/>
            <a:ext cx="11234530" cy="5978180"/>
          </a:xfrm>
        </p:spPr>
        <p:txBody>
          <a:bodyPr>
            <a:normAutofit/>
          </a:bodyPr>
          <a:lstStyle/>
          <a:p>
            <a:endParaRPr lang="en-US" dirty="0"/>
          </a:p>
          <a:p>
            <a:endParaRPr lang="en-IN" dirty="0"/>
          </a:p>
        </p:txBody>
      </p:sp>
      <p:pic>
        <p:nvPicPr>
          <p:cNvPr id="5" name="Picture 4" descr="Graphical user interface, table&#10;&#10;Description automatically generated with medium confidence">
            <a:extLst>
              <a:ext uri="{FF2B5EF4-FFF2-40B4-BE49-F238E27FC236}">
                <a16:creationId xmlns:a16="http://schemas.microsoft.com/office/drawing/2014/main" id="{D63FA3C1-2D16-41A1-82D3-B796564B1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476" y="298174"/>
            <a:ext cx="10723603" cy="6221784"/>
          </a:xfrm>
          <a:prstGeom prst="rect">
            <a:avLst/>
          </a:prstGeom>
        </p:spPr>
      </p:pic>
    </p:spTree>
    <p:extLst>
      <p:ext uri="{BB962C8B-B14F-4D97-AF65-F5344CB8AC3E}">
        <p14:creationId xmlns:p14="http://schemas.microsoft.com/office/powerpoint/2010/main" val="1331194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A43B5D-3F0C-4AB7-A467-2045908FF498}"/>
              </a:ext>
            </a:extLst>
          </p:cNvPr>
          <p:cNvSpPr>
            <a:spLocks noGrp="1"/>
          </p:cNvSpPr>
          <p:nvPr>
            <p:ph idx="1"/>
          </p:nvPr>
        </p:nvSpPr>
        <p:spPr>
          <a:xfrm>
            <a:off x="838200" y="347870"/>
            <a:ext cx="10515600" cy="5829093"/>
          </a:xfrm>
        </p:spPr>
        <p:txBody>
          <a:bodyPr>
            <a:normAutofit fontScale="92500" lnSpcReduction="20000"/>
          </a:bodyPr>
          <a:lstStyle/>
          <a:p>
            <a:r>
              <a:rPr lang="en-US" b="1" dirty="0"/>
              <a:t>What can Azure Key Vault do?</a:t>
            </a:r>
          </a:p>
          <a:p>
            <a:r>
              <a:rPr lang="en-US" dirty="0"/>
              <a:t>Azure Key Vault can help you:</a:t>
            </a:r>
          </a:p>
          <a:p>
            <a:pPr>
              <a:buFont typeface="Arial" panose="020B0604020202020204" pitchFamily="34" charset="0"/>
              <a:buChar char="•"/>
            </a:pPr>
            <a:r>
              <a:rPr lang="en-US" b="1" dirty="0"/>
              <a:t>Manage secrets</a:t>
            </a:r>
            <a:endParaRPr lang="en-US" dirty="0"/>
          </a:p>
          <a:p>
            <a:pPr>
              <a:buFont typeface="Arial" panose="020B0604020202020204" pitchFamily="34" charset="0"/>
              <a:buChar char="•"/>
            </a:pPr>
            <a:r>
              <a:rPr lang="en-US" dirty="0"/>
              <a:t>You can use Key Vault to securely store and tightly control access to tokens, passwords, certificates, API keys, and other secrets.</a:t>
            </a:r>
          </a:p>
          <a:p>
            <a:pPr>
              <a:buFont typeface="Arial" panose="020B0604020202020204" pitchFamily="34" charset="0"/>
              <a:buChar char="•"/>
            </a:pPr>
            <a:r>
              <a:rPr lang="en-US" b="1" dirty="0"/>
              <a:t>Manage encryption keys</a:t>
            </a:r>
            <a:endParaRPr lang="en-US" dirty="0"/>
          </a:p>
          <a:p>
            <a:pPr>
              <a:buFont typeface="Arial" panose="020B0604020202020204" pitchFamily="34" charset="0"/>
              <a:buChar char="•"/>
            </a:pPr>
            <a:r>
              <a:rPr lang="en-US" dirty="0"/>
              <a:t>You can use Key Vault as a key management solution. Key Vault makes it easier to create and control the encryption keys that are used to encrypt your data.</a:t>
            </a:r>
          </a:p>
          <a:p>
            <a:pPr>
              <a:buFont typeface="Arial" panose="020B0604020202020204" pitchFamily="34" charset="0"/>
              <a:buChar char="•"/>
            </a:pPr>
            <a:r>
              <a:rPr lang="en-US" b="1" dirty="0"/>
              <a:t>Manage SSL/TLS certificates</a:t>
            </a:r>
            <a:endParaRPr lang="en-US" dirty="0"/>
          </a:p>
          <a:p>
            <a:pPr>
              <a:buFont typeface="Arial" panose="020B0604020202020204" pitchFamily="34" charset="0"/>
              <a:buChar char="•"/>
            </a:pPr>
            <a:r>
              <a:rPr lang="en-US" dirty="0"/>
              <a:t>Key Vault enables you to provision, manage, and deploy your public and private Secure Sockets Layer/Transport Layer Security (SSL/TLS) certificates for both your Azure resources and your internal resources.</a:t>
            </a:r>
          </a:p>
          <a:p>
            <a:pPr>
              <a:buFont typeface="Arial" panose="020B0604020202020204" pitchFamily="34" charset="0"/>
              <a:buChar char="•"/>
            </a:pPr>
            <a:r>
              <a:rPr lang="en-US" b="1" dirty="0"/>
              <a:t>Store secrets backed by hardware security modules (HSMs)</a:t>
            </a:r>
            <a:endParaRPr lang="en-US" dirty="0"/>
          </a:p>
          <a:p>
            <a:pPr>
              <a:buFont typeface="Arial" panose="020B0604020202020204" pitchFamily="34" charset="0"/>
              <a:buChar char="•"/>
            </a:pPr>
            <a:r>
              <a:rPr lang="en-US" dirty="0"/>
              <a:t>These secrets and keys can be protected either by software or by FIPS 140-2 Level 2 validated HSMs</a:t>
            </a:r>
          </a:p>
          <a:p>
            <a:endParaRPr lang="en-IN" dirty="0"/>
          </a:p>
        </p:txBody>
      </p:sp>
    </p:spTree>
    <p:extLst>
      <p:ext uri="{BB962C8B-B14F-4D97-AF65-F5344CB8AC3E}">
        <p14:creationId xmlns:p14="http://schemas.microsoft.com/office/powerpoint/2010/main" val="3766613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4EB192-04A2-4F7B-BCB1-F7769C6F2769}"/>
              </a:ext>
            </a:extLst>
          </p:cNvPr>
          <p:cNvSpPr>
            <a:spLocks noGrp="1"/>
          </p:cNvSpPr>
          <p:nvPr>
            <p:ph idx="1"/>
          </p:nvPr>
        </p:nvSpPr>
        <p:spPr>
          <a:xfrm>
            <a:off x="139148" y="79512"/>
            <a:ext cx="11135139" cy="6569765"/>
          </a:xfrm>
        </p:spPr>
        <p:txBody>
          <a:bodyPr>
            <a:normAutofit fontScale="77500" lnSpcReduction="20000"/>
          </a:bodyPr>
          <a:lstStyle/>
          <a:p>
            <a:r>
              <a:rPr lang="en-US" b="1" dirty="0"/>
              <a:t>What are the benefits of Azure Key Vault?</a:t>
            </a:r>
          </a:p>
          <a:p>
            <a:r>
              <a:rPr lang="en-US" dirty="0"/>
              <a:t>The benefits of using Key Vault include:</a:t>
            </a:r>
          </a:p>
          <a:p>
            <a:pPr>
              <a:buFont typeface="Arial" panose="020B0604020202020204" pitchFamily="34" charset="0"/>
              <a:buChar char="•"/>
            </a:pPr>
            <a:r>
              <a:rPr lang="en-US" b="1" dirty="0"/>
              <a:t>Centralized application secrets</a:t>
            </a:r>
            <a:endParaRPr lang="en-US" dirty="0"/>
          </a:p>
          <a:p>
            <a:pPr>
              <a:buFont typeface="Arial" panose="020B0604020202020204" pitchFamily="34" charset="0"/>
              <a:buChar char="•"/>
            </a:pPr>
            <a:r>
              <a:rPr lang="en-US" dirty="0"/>
              <a:t>Centralizing the storage for your application secrets enables you to control their distribution, and reduces the chances that secrets are accidentally leaked.</a:t>
            </a:r>
          </a:p>
          <a:p>
            <a:pPr>
              <a:buFont typeface="Arial" panose="020B0604020202020204" pitchFamily="34" charset="0"/>
              <a:buChar char="•"/>
            </a:pPr>
            <a:r>
              <a:rPr lang="en-US" b="1" dirty="0"/>
              <a:t>Securely stored secrets and keys</a:t>
            </a:r>
            <a:endParaRPr lang="en-US" dirty="0"/>
          </a:p>
          <a:p>
            <a:pPr>
              <a:buFont typeface="Arial" panose="020B0604020202020204" pitchFamily="34" charset="0"/>
              <a:buChar char="•"/>
            </a:pPr>
            <a:r>
              <a:rPr lang="en-US" dirty="0"/>
              <a:t>Azure uses industry-standard algorithms, key lengths, and HSMs. Access to Key Vault requires proper authentication and authorization.</a:t>
            </a:r>
          </a:p>
          <a:p>
            <a:pPr>
              <a:buFont typeface="Arial" panose="020B0604020202020204" pitchFamily="34" charset="0"/>
              <a:buChar char="•"/>
            </a:pPr>
            <a:r>
              <a:rPr lang="en-US" b="1" dirty="0"/>
              <a:t>Access monitoring and access control</a:t>
            </a:r>
            <a:endParaRPr lang="en-US" dirty="0"/>
          </a:p>
          <a:p>
            <a:pPr>
              <a:buFont typeface="Arial" panose="020B0604020202020204" pitchFamily="34" charset="0"/>
              <a:buChar char="•"/>
            </a:pPr>
            <a:r>
              <a:rPr lang="en-US" dirty="0"/>
              <a:t>By using Key Vault, you can monitor and control access to your application secrets.</a:t>
            </a:r>
          </a:p>
          <a:p>
            <a:pPr>
              <a:buFont typeface="Arial" panose="020B0604020202020204" pitchFamily="34" charset="0"/>
              <a:buChar char="•"/>
            </a:pPr>
            <a:r>
              <a:rPr lang="en-US" b="1" dirty="0"/>
              <a:t>Simplified administration of application secrets</a:t>
            </a:r>
            <a:endParaRPr lang="en-US" dirty="0"/>
          </a:p>
          <a:p>
            <a:pPr>
              <a:buFont typeface="Arial" panose="020B0604020202020204" pitchFamily="34" charset="0"/>
              <a:buChar char="•"/>
            </a:pPr>
            <a:r>
              <a:rPr lang="en-US" dirty="0"/>
              <a:t>Key Vault makes it easier to enroll and renew certificates from public certificate authorities (CAs). You can also scale up and replicate content within regions and use standard certificate management tools.</a:t>
            </a:r>
          </a:p>
          <a:p>
            <a:pPr>
              <a:buFont typeface="Arial" panose="020B0604020202020204" pitchFamily="34" charset="0"/>
              <a:buChar char="•"/>
            </a:pPr>
            <a:r>
              <a:rPr lang="en-US" b="1" dirty="0"/>
              <a:t>Integration with other Azure services</a:t>
            </a:r>
            <a:endParaRPr lang="en-US" dirty="0"/>
          </a:p>
          <a:p>
            <a:pPr>
              <a:buFont typeface="Arial" panose="020B0604020202020204" pitchFamily="34" charset="0"/>
              <a:buChar char="•"/>
            </a:pPr>
            <a:r>
              <a:rPr lang="en-US" dirty="0"/>
              <a:t>You can integrate Key Vault with storage accounts, container registries, event hubs, and many more Azure services. These services can then securely reference the secrets stored in Key Vault.</a:t>
            </a:r>
          </a:p>
          <a:p>
            <a:pPr>
              <a:buFont typeface="Arial" panose="020B0604020202020204" pitchFamily="34" charset="0"/>
              <a:buChar char="•"/>
            </a:pPr>
            <a:r>
              <a:rPr lang="en-US" dirty="0"/>
              <a:t>In practice, there are several ways to add secrets to and read secrets from Key Vault. You can use the Azure portal, the Azure CLI, or Azure PowerShell. By using your favorite programming language, your applications can also securely access the secrets that they need.</a:t>
            </a:r>
          </a:p>
          <a:p>
            <a:endParaRPr lang="en-IN" dirty="0"/>
          </a:p>
        </p:txBody>
      </p:sp>
    </p:spTree>
    <p:extLst>
      <p:ext uri="{BB962C8B-B14F-4D97-AF65-F5344CB8AC3E}">
        <p14:creationId xmlns:p14="http://schemas.microsoft.com/office/powerpoint/2010/main" val="2717906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EC016F5-67DD-42FD-BA7A-30AD117EC298}"/>
              </a:ext>
            </a:extLst>
          </p:cNvPr>
          <p:cNvSpPr>
            <a:spLocks noChangeArrowheads="1"/>
          </p:cNvSpPr>
          <p:nvPr/>
        </p:nvSpPr>
        <p:spPr bwMode="auto">
          <a:xfrm>
            <a:off x="123826" y="276998"/>
            <a:ext cx="11823010" cy="515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Dedicated Host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On Azure, virtual machines (VMs) run on shared hardware that Microsoft manages. Although the underlying hardware is  shared, your VM workloads are isolated from workloads that other Azure customers run.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Some organizations must follow regulatory compliance that requires them to be the only customer using the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physical machine that hosts their virtual machines. </a:t>
            </a:r>
            <a:r>
              <a:rPr kumimoji="0" lang="en-US" altLang="en-US" sz="1800" b="0" i="0" u="none" strike="noStrike" cap="none" normalizeH="0" baseline="0" dirty="0">
                <a:ln>
                  <a:noFill/>
                </a:ln>
                <a:solidFill>
                  <a:schemeClr val="tx1"/>
                </a:solidFill>
                <a:effectLst/>
                <a:latin typeface="Arial" panose="020B0604020202020204" pitchFamily="34" charset="0"/>
                <a:hlinkClick r:id="rId2"/>
              </a:rPr>
              <a:t>Azure Dedicated Host</a:t>
            </a:r>
            <a:r>
              <a:rPr kumimoji="0" lang="en-US" altLang="en-US" sz="1800" b="0" i="0" u="none" strike="noStrike" cap="none" normalizeH="0" baseline="0" dirty="0">
                <a:ln>
                  <a:noFill/>
                </a:ln>
                <a:solidFill>
                  <a:schemeClr val="tx1"/>
                </a:solidFill>
                <a:effectLst/>
                <a:latin typeface="Arial" panose="020B0604020202020204" pitchFamily="34" charset="0"/>
              </a:rPr>
              <a:t> provides dedicated physical servers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to host your Azure VMs for Windows and Linux.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Here's a diagram that shows how VMs relate to dedicated hosts and host groups. A </a:t>
            </a:r>
            <a:r>
              <a:rPr kumimoji="0" lang="en-US" altLang="en-US" sz="1800" b="0" i="1" u="none" strike="noStrike" cap="none" normalizeH="0" baseline="0" dirty="0">
                <a:ln>
                  <a:noFill/>
                </a:ln>
                <a:solidFill>
                  <a:schemeClr val="tx1"/>
                </a:solidFill>
                <a:effectLst/>
                <a:latin typeface="Arial" panose="020B0604020202020204" pitchFamily="34" charset="0"/>
              </a:rPr>
              <a:t>dedicated host</a:t>
            </a:r>
            <a:r>
              <a:rPr kumimoji="0" lang="en-US" altLang="en-US" sz="1800" b="0" i="0" u="none" strike="noStrike" cap="none" normalizeH="0" baseline="0" dirty="0">
                <a:ln>
                  <a:noFill/>
                </a:ln>
                <a:solidFill>
                  <a:schemeClr val="tx1"/>
                </a:solidFill>
                <a:effectLst/>
                <a:latin typeface="Arial" panose="020B0604020202020204" pitchFamily="34" charset="0"/>
              </a:rPr>
              <a:t> is mapped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to a physical server in an Azure datacenter. A </a:t>
            </a:r>
            <a:r>
              <a:rPr kumimoji="0" lang="en-US" altLang="en-US" sz="1800" b="0" i="1" u="none" strike="noStrike" cap="none" normalizeH="0" baseline="0" dirty="0">
                <a:ln>
                  <a:noFill/>
                </a:ln>
                <a:solidFill>
                  <a:schemeClr val="tx1"/>
                </a:solidFill>
                <a:effectLst/>
                <a:latin typeface="Arial" panose="020B0604020202020204" pitchFamily="34" charset="0"/>
              </a:rPr>
              <a:t>host group</a:t>
            </a:r>
            <a:r>
              <a:rPr kumimoji="0" lang="en-US" altLang="en-US" sz="1800" b="0" i="0" u="none" strike="noStrike" cap="none" normalizeH="0" baseline="0" dirty="0">
                <a:ln>
                  <a:noFill/>
                </a:ln>
                <a:solidFill>
                  <a:schemeClr val="tx1"/>
                </a:solidFill>
                <a:effectLst/>
                <a:latin typeface="Arial" panose="020B0604020202020204" pitchFamily="34" charset="0"/>
              </a:rPr>
              <a:t> is a collection of dedicated hosts.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57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What are the benefits of Azure Dedicated Host?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A diagram that shows the relationship among virtual machines, dedicated hosts, and host groups.">
            <a:extLst>
              <a:ext uri="{FF2B5EF4-FFF2-40B4-BE49-F238E27FC236}">
                <a16:creationId xmlns:a16="http://schemas.microsoft.com/office/drawing/2014/main" id="{E211FC2B-C2B3-4AD6-BE8A-6B433855A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2854627"/>
            <a:ext cx="11944350" cy="250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424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97E8-DAB4-477C-97A3-7EECD6916F6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D48E8E1-1154-412A-A659-66F7089417CD}"/>
              </a:ext>
            </a:extLst>
          </p:cNvPr>
          <p:cNvSpPr>
            <a:spLocks noGrp="1"/>
          </p:cNvSpPr>
          <p:nvPr>
            <p:ph idx="1"/>
          </p:nvPr>
        </p:nvSpPr>
        <p:spPr/>
        <p:txBody>
          <a:bodyPr/>
          <a:lstStyle/>
          <a:p>
            <a:endParaRPr lang="en-IN" dirty="0"/>
          </a:p>
        </p:txBody>
      </p:sp>
      <p:pic>
        <p:nvPicPr>
          <p:cNvPr id="5122" name="Picture 2">
            <a:extLst>
              <a:ext uri="{FF2B5EF4-FFF2-40B4-BE49-F238E27FC236}">
                <a16:creationId xmlns:a16="http://schemas.microsoft.com/office/drawing/2014/main" id="{A909EF5C-BB52-454D-9527-0BFC4CA1C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52" y="701676"/>
            <a:ext cx="12192000" cy="547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123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A2E7D-2F8D-4C03-8259-E17637E99238}"/>
              </a:ext>
            </a:extLst>
          </p:cNvPr>
          <p:cNvSpPr>
            <a:spLocks noGrp="1"/>
          </p:cNvSpPr>
          <p:nvPr>
            <p:ph type="title"/>
          </p:nvPr>
        </p:nvSpPr>
        <p:spPr/>
        <p:txBody>
          <a:bodyPr/>
          <a:lstStyle/>
          <a:p>
            <a:endParaRPr lang="en-IN" dirty="0"/>
          </a:p>
        </p:txBody>
      </p:sp>
      <p:pic>
        <p:nvPicPr>
          <p:cNvPr id="5" name="Content Placeholder 4" descr="Diagram&#10;&#10;Description automatically generated">
            <a:extLst>
              <a:ext uri="{FF2B5EF4-FFF2-40B4-BE49-F238E27FC236}">
                <a16:creationId xmlns:a16="http://schemas.microsoft.com/office/drawing/2014/main" id="{651EBB4D-79E3-438E-AE81-9BF472EFD8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902" y="562686"/>
            <a:ext cx="10621717" cy="5258994"/>
          </a:xfrm>
        </p:spPr>
      </p:pic>
    </p:spTree>
    <p:extLst>
      <p:ext uri="{BB962C8B-B14F-4D97-AF65-F5344CB8AC3E}">
        <p14:creationId xmlns:p14="http://schemas.microsoft.com/office/powerpoint/2010/main" val="1575885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B84B48-E7D6-44EF-932B-3C2A6B5E7F9A}"/>
              </a:ext>
            </a:extLst>
          </p:cNvPr>
          <p:cNvSpPr>
            <a:spLocks noGrp="1"/>
          </p:cNvSpPr>
          <p:nvPr>
            <p:ph idx="1"/>
          </p:nvPr>
        </p:nvSpPr>
        <p:spPr>
          <a:xfrm>
            <a:off x="258417" y="188843"/>
            <a:ext cx="11095383" cy="5988120"/>
          </a:xfrm>
        </p:spPr>
        <p:txBody>
          <a:bodyPr>
            <a:normAutofit lnSpcReduction="10000"/>
          </a:bodyPr>
          <a:lstStyle/>
          <a:p>
            <a:r>
              <a:rPr lang="en-US" dirty="0"/>
              <a:t>When a company or organization signs up to use one of these offerings, they are assigned a default </a:t>
            </a:r>
            <a:r>
              <a:rPr lang="en-US" i="1" dirty="0"/>
              <a:t>directory</a:t>
            </a:r>
            <a:r>
              <a:rPr lang="en-US" dirty="0"/>
              <a:t>, an instance of Azure AD. This directory holds the users and groups that will have access to each of the services the company has purchased. This default directory can be referred to as a </a:t>
            </a:r>
            <a:r>
              <a:rPr lang="en-US" i="1" dirty="0">
                <a:highlight>
                  <a:srgbClr val="FFFF00"/>
                </a:highlight>
              </a:rPr>
              <a:t>tenant</a:t>
            </a:r>
            <a:r>
              <a:rPr lang="en-US" dirty="0">
                <a:highlight>
                  <a:srgbClr val="FFFF00"/>
                </a:highlight>
              </a:rPr>
              <a:t>. A tenant represents the organization and the default directory assigned to it</a:t>
            </a:r>
          </a:p>
          <a:p>
            <a:r>
              <a:rPr lang="en-US" dirty="0"/>
              <a:t>Resources such as virtual machines, websites, and databases are associated with a single subscription. </a:t>
            </a:r>
            <a:r>
              <a:rPr lang="en-US" dirty="0">
                <a:highlight>
                  <a:srgbClr val="FFFF00"/>
                </a:highlight>
              </a:rPr>
              <a:t>Each subscription also has a single account </a:t>
            </a:r>
            <a:r>
              <a:rPr lang="en-US" i="1" dirty="0">
                <a:highlight>
                  <a:srgbClr val="FFFF00"/>
                </a:highlight>
              </a:rPr>
              <a:t>owner</a:t>
            </a:r>
            <a:r>
              <a:rPr lang="en-US" dirty="0">
                <a:highlight>
                  <a:srgbClr val="FFFF00"/>
                </a:highlight>
              </a:rPr>
              <a:t> responsible for any charges incurred by resources in that subscription</a:t>
            </a:r>
            <a:r>
              <a:rPr lang="en-US" dirty="0"/>
              <a:t>. If your organization wants a subscription billed to another account, you can transfer the subscription. </a:t>
            </a:r>
            <a:r>
              <a:rPr lang="en-US" dirty="0">
                <a:highlight>
                  <a:srgbClr val="FFFF00"/>
                </a:highlight>
              </a:rPr>
              <a:t>A subscription is associated with a </a:t>
            </a:r>
            <a:r>
              <a:rPr lang="en-US" b="1" dirty="0">
                <a:highlight>
                  <a:srgbClr val="FFFF00"/>
                </a:highlight>
              </a:rPr>
              <a:t>single Azure AD directory</a:t>
            </a:r>
            <a:r>
              <a:rPr lang="en-US" dirty="0">
                <a:highlight>
                  <a:srgbClr val="FFFF00"/>
                </a:highlight>
              </a:rPr>
              <a:t>. Multiple subscriptions can trust the same directory, but a subscription can only trust one directory</a:t>
            </a:r>
            <a:r>
              <a:rPr lang="en-US" dirty="0"/>
              <a:t>.</a:t>
            </a:r>
          </a:p>
          <a:p>
            <a:r>
              <a:rPr lang="en-US" b="1" dirty="0">
                <a:solidFill>
                  <a:srgbClr val="FF0000"/>
                </a:solidFill>
              </a:rPr>
              <a:t>An Azure AD directory can be associated with multiple subscriptions, but a subscription is always tied to a single directory</a:t>
            </a:r>
            <a:endParaRPr lang="en-IN" b="1" dirty="0">
              <a:solidFill>
                <a:srgbClr val="FF0000"/>
              </a:solidFill>
              <a:highlight>
                <a:srgbClr val="FFFF00"/>
              </a:highlight>
            </a:endParaRPr>
          </a:p>
        </p:txBody>
      </p:sp>
    </p:spTree>
    <p:extLst>
      <p:ext uri="{BB962C8B-B14F-4D97-AF65-F5344CB8AC3E}">
        <p14:creationId xmlns:p14="http://schemas.microsoft.com/office/powerpoint/2010/main" val="2536670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39883-DF18-4069-A297-803C0B15DD75}"/>
              </a:ext>
            </a:extLst>
          </p:cNvPr>
          <p:cNvSpPr>
            <a:spLocks noGrp="1"/>
          </p:cNvSpPr>
          <p:nvPr>
            <p:ph type="title"/>
          </p:nvPr>
        </p:nvSpPr>
        <p:spPr/>
        <p:txBody>
          <a:bodyPr/>
          <a:lstStyle/>
          <a:p>
            <a:endParaRPr lang="en-IN" dirty="0"/>
          </a:p>
        </p:txBody>
      </p:sp>
      <p:pic>
        <p:nvPicPr>
          <p:cNvPr id="5" name="Content Placeholder 4" descr="Diagram&#10;&#10;Description automatically generated">
            <a:extLst>
              <a:ext uri="{FF2B5EF4-FFF2-40B4-BE49-F238E27FC236}">
                <a16:creationId xmlns:a16="http://schemas.microsoft.com/office/drawing/2014/main" id="{CDE77812-4846-4C94-8C76-2D57EFF43E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10205720" cy="6255129"/>
          </a:xfrm>
        </p:spPr>
      </p:pic>
    </p:spTree>
    <p:extLst>
      <p:ext uri="{BB962C8B-B14F-4D97-AF65-F5344CB8AC3E}">
        <p14:creationId xmlns:p14="http://schemas.microsoft.com/office/powerpoint/2010/main" val="1534509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6E97-5C89-4FCB-AE13-0129BBE464A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C872EEA-E529-4673-9318-A6A76F32E5A9}"/>
              </a:ext>
            </a:extLst>
          </p:cNvPr>
          <p:cNvSpPr>
            <a:spLocks noGrp="1"/>
          </p:cNvSpPr>
          <p:nvPr>
            <p:ph idx="1"/>
          </p:nvPr>
        </p:nvSpPr>
        <p:spPr/>
        <p:txBody>
          <a:bodyPr/>
          <a:lstStyle/>
          <a:p>
            <a:r>
              <a:rPr lang="en-US" dirty="0"/>
              <a:t>Azure AD Connect is a separate service that allows you </a:t>
            </a:r>
            <a:r>
              <a:rPr lang="en-US" dirty="0">
                <a:highlight>
                  <a:srgbClr val="FFFF00"/>
                </a:highlight>
              </a:rPr>
              <a:t>to synchronize a traditional Active Directory with your Azure AD instance</a:t>
            </a:r>
            <a:r>
              <a:rPr lang="en-US" dirty="0"/>
              <a:t>. This is how most enterprise customers add users to the directory. The advantage to this approach is users can use single sign-on (SSO) to access local and cloud-based resource</a:t>
            </a:r>
          </a:p>
          <a:p>
            <a:r>
              <a:rPr lang="en-US" dirty="0"/>
              <a:t>With </a:t>
            </a:r>
            <a:r>
              <a:rPr lang="en-US" dirty="0">
                <a:highlight>
                  <a:srgbClr val="FFFF00"/>
                </a:highlight>
              </a:rPr>
              <a:t>Azure AD Connect</a:t>
            </a:r>
            <a:r>
              <a:rPr lang="en-US" dirty="0"/>
              <a:t>, you can provide your users with a common identity for Microsoft 365, Azure, and SaaS applications integrated with Azure AD in a </a:t>
            </a:r>
            <a:r>
              <a:rPr lang="en-US" dirty="0">
                <a:highlight>
                  <a:srgbClr val="FFFF00"/>
                </a:highlight>
              </a:rPr>
              <a:t>hybrid identity environment</a:t>
            </a:r>
            <a:r>
              <a:rPr lang="en-US" dirty="0"/>
              <a:t>.</a:t>
            </a:r>
            <a:endParaRPr lang="en-IN" dirty="0"/>
          </a:p>
        </p:txBody>
      </p:sp>
    </p:spTree>
    <p:extLst>
      <p:ext uri="{BB962C8B-B14F-4D97-AF65-F5344CB8AC3E}">
        <p14:creationId xmlns:p14="http://schemas.microsoft.com/office/powerpoint/2010/main" val="4061017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A7033-B4E7-48F8-994D-4A95EB0794DC}"/>
              </a:ext>
            </a:extLst>
          </p:cNvPr>
          <p:cNvSpPr>
            <a:spLocks noGrp="1"/>
          </p:cNvSpPr>
          <p:nvPr>
            <p:ph idx="1"/>
          </p:nvPr>
        </p:nvSpPr>
        <p:spPr>
          <a:xfrm>
            <a:off x="218661" y="367748"/>
            <a:ext cx="11413435" cy="6972093"/>
          </a:xfrm>
        </p:spPr>
        <p:txBody>
          <a:bodyPr/>
          <a:lstStyle/>
          <a:p>
            <a:r>
              <a:rPr lang="en-US" dirty="0">
                <a:highlight>
                  <a:srgbClr val="FFFF00"/>
                </a:highlight>
              </a:rPr>
              <a:t>Azure Active Directory is the hub for user management in the cloud. It provides a single-sign on capability that makes it easier to onboard new employees</a:t>
            </a:r>
            <a:r>
              <a:rPr lang="en-US" dirty="0"/>
              <a:t> and ensure you remove access from previous employees. It integrates tightly with your on-premise Windows Server Active Directory so you have a seamless login experience across all your local and cloud-based resources, and it integrates with other cloud environments like Salesforce, Microsoft 365, Dropbox, or Google. Finally, it can reduce your IT burden through its centralized management portal, support for self-service password resets, multi-factor authentication for increased security, high-reliability, and support for managing users and groups with roles</a:t>
            </a:r>
            <a:endParaRPr lang="en-IN" dirty="0"/>
          </a:p>
        </p:txBody>
      </p:sp>
    </p:spTree>
    <p:extLst>
      <p:ext uri="{BB962C8B-B14F-4D97-AF65-F5344CB8AC3E}">
        <p14:creationId xmlns:p14="http://schemas.microsoft.com/office/powerpoint/2010/main" val="1582560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6E969-3621-400A-9761-895B142051F4}"/>
              </a:ext>
            </a:extLst>
          </p:cNvPr>
          <p:cNvSpPr>
            <a:spLocks noGrp="1"/>
          </p:cNvSpPr>
          <p:nvPr>
            <p:ph idx="1"/>
          </p:nvPr>
        </p:nvSpPr>
        <p:spPr>
          <a:xfrm>
            <a:off x="159026" y="228600"/>
            <a:ext cx="11194774" cy="5948363"/>
          </a:xfrm>
        </p:spPr>
        <p:txBody>
          <a:bodyPr>
            <a:normAutofit fontScale="92500" lnSpcReduction="20000"/>
          </a:bodyPr>
          <a:lstStyle/>
          <a:p>
            <a:r>
              <a:rPr lang="en-US" dirty="0"/>
              <a:t>Azure offers both free and paid subscription options to fit your needs and requirements. They are:</a:t>
            </a:r>
          </a:p>
          <a:p>
            <a:pPr>
              <a:buFont typeface="Arial" panose="020B0604020202020204" pitchFamily="34" charset="0"/>
              <a:buChar char="•"/>
            </a:pPr>
            <a:r>
              <a:rPr lang="en-US" b="1" dirty="0"/>
              <a:t>Free trial</a:t>
            </a:r>
            <a:endParaRPr lang="en-US" dirty="0"/>
          </a:p>
          <a:p>
            <a:pPr>
              <a:buFont typeface="Arial" panose="020B0604020202020204" pitchFamily="34" charset="0"/>
              <a:buChar char="•"/>
            </a:pPr>
            <a:r>
              <a:rPr lang="en-US" dirty="0"/>
              <a:t>A free trial subscription provides you with 12 months of popular free services, a credit to explore any Azure service for 30 days, and more than 25 services that are always free. Your Azure services are disabled when the trial ends or when your credit expires for paid products, unless you upgrade to a paid subscription.</a:t>
            </a:r>
          </a:p>
          <a:p>
            <a:pPr>
              <a:buFont typeface="Arial" panose="020B0604020202020204" pitchFamily="34" charset="0"/>
              <a:buChar char="•"/>
            </a:pPr>
            <a:r>
              <a:rPr lang="en-US" b="1" dirty="0"/>
              <a:t>Pay-as-you-go</a:t>
            </a:r>
            <a:endParaRPr lang="en-US" dirty="0"/>
          </a:p>
          <a:p>
            <a:pPr>
              <a:buFont typeface="Arial" panose="020B0604020202020204" pitchFamily="34" charset="0"/>
              <a:buChar char="•"/>
            </a:pPr>
            <a:r>
              <a:rPr lang="en-US" dirty="0"/>
              <a:t>A pay-as-you-go subscription enables you to pay for what you use by attaching a credit or debit card to your account. Organizations can apply for volume discounts and prepaid invoicing.</a:t>
            </a:r>
          </a:p>
          <a:p>
            <a:pPr>
              <a:buFont typeface="Arial" panose="020B0604020202020204" pitchFamily="34" charset="0"/>
              <a:buChar char="•"/>
            </a:pPr>
            <a:r>
              <a:rPr lang="en-US" b="1" dirty="0"/>
              <a:t>Member offers</a:t>
            </a:r>
            <a:endParaRPr lang="en-US" dirty="0"/>
          </a:p>
          <a:p>
            <a:pPr>
              <a:buFont typeface="Arial" panose="020B0604020202020204" pitchFamily="34" charset="0"/>
              <a:buChar char="•"/>
            </a:pPr>
            <a:r>
              <a:rPr lang="en-US" dirty="0"/>
              <a:t>Your existing membership to certain Microsoft products and services might provide you with credits for your Azure account and reduced rates on Azure services. For example, member offers are available to Visual Studio subscribers, Microsoft Partner Network members, Microsoft for Startups members, and Microsoft Imagine members</a:t>
            </a:r>
          </a:p>
          <a:p>
            <a:endParaRPr lang="en-IN" dirty="0"/>
          </a:p>
        </p:txBody>
      </p:sp>
    </p:spTree>
    <p:extLst>
      <p:ext uri="{BB962C8B-B14F-4D97-AF65-F5344CB8AC3E}">
        <p14:creationId xmlns:p14="http://schemas.microsoft.com/office/powerpoint/2010/main" val="1916664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C84C54F5-A22E-4B89-8CBB-2C49BDA520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0" y="1829594"/>
            <a:ext cx="77724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096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179004-F5EE-447C-AA6A-5889FE9BC1A4}"/>
              </a:ext>
            </a:extLst>
          </p:cNvPr>
          <p:cNvSpPr>
            <a:spLocks noGrp="1"/>
          </p:cNvSpPr>
          <p:nvPr>
            <p:ph idx="1"/>
          </p:nvPr>
        </p:nvSpPr>
        <p:spPr>
          <a:xfrm>
            <a:off x="298174" y="327991"/>
            <a:ext cx="11055626" cy="5848972"/>
          </a:xfrm>
        </p:spPr>
        <p:txBody>
          <a:bodyPr>
            <a:normAutofit/>
          </a:bodyPr>
          <a:lstStyle/>
          <a:p>
            <a:r>
              <a:rPr lang="en-US" b="1" dirty="0"/>
              <a:t>Resource usage</a:t>
            </a:r>
          </a:p>
          <a:p>
            <a:r>
              <a:rPr lang="en-US" dirty="0"/>
              <a:t>In Azure, you're always charged based on what you use. As an example, let's look at how this billing applies to deallocating a VM.</a:t>
            </a:r>
          </a:p>
          <a:p>
            <a:r>
              <a:rPr lang="en-US" dirty="0"/>
              <a:t>In Azure, you can delete or deallocate a VM. Deleting a VM means that you no longer need it. The VM is removed from your subscription, and then it's prepared for another customer.</a:t>
            </a:r>
          </a:p>
          <a:p>
            <a:r>
              <a:rPr lang="en-US" dirty="0"/>
              <a:t>Deallocating a VM means that the VM is no longer running. But the associated hard disks and data are still kept in Azure. The VM isn't assigned to a CPU or network in Azure's datacenter, so it doesn't generate the costs associated with compute time or the VM's IP address. </a:t>
            </a:r>
            <a:r>
              <a:rPr lang="en-US" dirty="0">
                <a:highlight>
                  <a:srgbClr val="FFFF00"/>
                </a:highlight>
              </a:rPr>
              <a:t>Because the disks and data are still stored, and the resource is present in your Azure subscription, you're still billed for disk storage</a:t>
            </a:r>
            <a:r>
              <a:rPr lang="en-US" dirty="0"/>
              <a:t>.</a:t>
            </a:r>
          </a:p>
          <a:p>
            <a:endParaRPr lang="en-IN" dirty="0"/>
          </a:p>
        </p:txBody>
      </p:sp>
    </p:spTree>
    <p:extLst>
      <p:ext uri="{BB962C8B-B14F-4D97-AF65-F5344CB8AC3E}">
        <p14:creationId xmlns:p14="http://schemas.microsoft.com/office/powerpoint/2010/main" val="1221079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42C0A9-67A4-4A9A-85BF-0E1BCB7644D2}"/>
              </a:ext>
            </a:extLst>
          </p:cNvPr>
          <p:cNvSpPr>
            <a:spLocks noGrp="1"/>
          </p:cNvSpPr>
          <p:nvPr>
            <p:ph idx="1"/>
          </p:nvPr>
        </p:nvSpPr>
        <p:spPr>
          <a:xfrm>
            <a:off x="278296" y="198783"/>
            <a:ext cx="11075504" cy="5978180"/>
          </a:xfrm>
        </p:spPr>
        <p:txBody>
          <a:bodyPr>
            <a:normAutofit/>
          </a:bodyPr>
          <a:lstStyle/>
          <a:p>
            <a:r>
              <a:rPr lang="en-US" dirty="0">
                <a:hlinkClick r:id="rId2"/>
              </a:rPr>
              <a:t>Bandwidth</a:t>
            </a:r>
            <a:r>
              <a:rPr lang="en-US" dirty="0"/>
              <a:t> refers to data moving in and out of Azure datacenters.</a:t>
            </a:r>
          </a:p>
          <a:p>
            <a:r>
              <a:rPr lang="en-US" dirty="0"/>
              <a:t> Some inbound data transfers (data going into Azure datacenters) are free. </a:t>
            </a:r>
          </a:p>
          <a:p>
            <a:r>
              <a:rPr lang="en-US" dirty="0">
                <a:solidFill>
                  <a:srgbClr val="FF0000"/>
                </a:solidFill>
              </a:rPr>
              <a:t>For outbound data transfers (data leaving Azure datacenters), data transfer pricing is based on </a:t>
            </a:r>
            <a:r>
              <a:rPr lang="en-US" i="1" dirty="0">
                <a:solidFill>
                  <a:srgbClr val="FF0000"/>
                </a:solidFill>
              </a:rPr>
              <a:t>zones</a:t>
            </a:r>
            <a:r>
              <a:rPr lang="en-US" dirty="0"/>
              <a:t>.</a:t>
            </a:r>
          </a:p>
          <a:p>
            <a:r>
              <a:rPr lang="en-US" dirty="0"/>
              <a:t>A zone is a geographical grouping of Azure regions for billing purposes. The following zones include some of the regions as shown here:</a:t>
            </a:r>
          </a:p>
          <a:p>
            <a:pPr>
              <a:buFont typeface="Arial" panose="020B0604020202020204" pitchFamily="34" charset="0"/>
              <a:buChar char="•"/>
            </a:pPr>
            <a:r>
              <a:rPr lang="en-US" b="1" dirty="0"/>
              <a:t>Zone 1</a:t>
            </a:r>
            <a:r>
              <a:rPr lang="en-US" dirty="0"/>
              <a:t>: Australia Central, West US, East US, Canada West, West Europe, France Central, and others</a:t>
            </a:r>
          </a:p>
          <a:p>
            <a:pPr>
              <a:buFont typeface="Arial" panose="020B0604020202020204" pitchFamily="34" charset="0"/>
              <a:buChar char="•"/>
            </a:pPr>
            <a:r>
              <a:rPr lang="en-US" b="1" dirty="0"/>
              <a:t>Zone 2</a:t>
            </a:r>
            <a:r>
              <a:rPr lang="en-US" dirty="0"/>
              <a:t>: Australia East, Japan West, Central India, Korea South, and others</a:t>
            </a:r>
          </a:p>
          <a:p>
            <a:pPr>
              <a:buFont typeface="Arial" panose="020B0604020202020204" pitchFamily="34" charset="0"/>
              <a:buChar char="•"/>
            </a:pPr>
            <a:r>
              <a:rPr lang="en-US" b="1" dirty="0"/>
              <a:t>Zone 3</a:t>
            </a:r>
            <a:r>
              <a:rPr lang="en-US" dirty="0"/>
              <a:t>: Brazil South, South Africa North, South Africa West, UAE Central, UAE North</a:t>
            </a:r>
          </a:p>
          <a:p>
            <a:pPr>
              <a:buFont typeface="Arial" panose="020B0604020202020204" pitchFamily="34" charset="0"/>
              <a:buChar char="•"/>
            </a:pPr>
            <a:r>
              <a:rPr lang="en-US" b="1" dirty="0"/>
              <a:t>DE Zone 1</a:t>
            </a:r>
            <a:r>
              <a:rPr lang="en-US" dirty="0"/>
              <a:t>: Germany Central, Germany Northeast</a:t>
            </a:r>
          </a:p>
          <a:p>
            <a:endParaRPr lang="en-IN" dirty="0"/>
          </a:p>
        </p:txBody>
      </p:sp>
    </p:spTree>
    <p:extLst>
      <p:ext uri="{BB962C8B-B14F-4D97-AF65-F5344CB8AC3E}">
        <p14:creationId xmlns:p14="http://schemas.microsoft.com/office/powerpoint/2010/main" val="6360893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88267-F504-4DA5-A3A4-C1B10811EB0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31C1046-DF47-475C-A868-6516B829D3CE}"/>
              </a:ext>
            </a:extLst>
          </p:cNvPr>
          <p:cNvSpPr>
            <a:spLocks noGrp="1"/>
          </p:cNvSpPr>
          <p:nvPr>
            <p:ph idx="1"/>
          </p:nvPr>
        </p:nvSpPr>
        <p:spPr/>
        <p:txBody>
          <a:bodyPr>
            <a:normAutofit/>
          </a:bodyPr>
          <a:lstStyle/>
          <a:p>
            <a:r>
              <a:rPr lang="en-US" sz="4000" dirty="0"/>
              <a:t>Azure Advisor identifies unused or underutilized resources and recommends unused resources that you can remove. This information helps you configure your resources to match your actual workload.</a:t>
            </a:r>
            <a:endParaRPr lang="en-IN" sz="4000" dirty="0"/>
          </a:p>
        </p:txBody>
      </p:sp>
    </p:spTree>
    <p:extLst>
      <p:ext uri="{BB962C8B-B14F-4D97-AF65-F5344CB8AC3E}">
        <p14:creationId xmlns:p14="http://schemas.microsoft.com/office/powerpoint/2010/main" val="2737623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EBAE-FC60-4C0D-AE9D-8D76D3D0A5F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640242E-CFA8-44F0-8DC8-956EB7D65324}"/>
              </a:ext>
            </a:extLst>
          </p:cNvPr>
          <p:cNvSpPr>
            <a:spLocks noGrp="1"/>
          </p:cNvSpPr>
          <p:nvPr>
            <p:ph idx="1"/>
          </p:nvPr>
        </p:nvSpPr>
        <p:spPr/>
        <p:txBody>
          <a:bodyPr/>
          <a:lstStyle/>
          <a:p>
            <a:endParaRPr lang="en-IN" dirty="0"/>
          </a:p>
        </p:txBody>
      </p:sp>
      <p:pic>
        <p:nvPicPr>
          <p:cNvPr id="6146" name="Picture 2">
            <a:extLst>
              <a:ext uri="{FF2B5EF4-FFF2-40B4-BE49-F238E27FC236}">
                <a16:creationId xmlns:a16="http://schemas.microsoft.com/office/drawing/2014/main" id="{8A03769F-4BDE-45F1-B4CF-30F36D1B5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325"/>
            <a:ext cx="12192000" cy="495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2546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E274CB-732D-4D86-8398-CED9A06CA930}"/>
              </a:ext>
            </a:extLst>
          </p:cNvPr>
          <p:cNvSpPr>
            <a:spLocks noGrp="1"/>
          </p:cNvSpPr>
          <p:nvPr>
            <p:ph idx="1"/>
          </p:nvPr>
        </p:nvSpPr>
        <p:spPr>
          <a:xfrm>
            <a:off x="447261" y="238539"/>
            <a:ext cx="10906539" cy="5938424"/>
          </a:xfrm>
        </p:spPr>
        <p:txBody>
          <a:bodyPr>
            <a:normAutofit/>
          </a:bodyPr>
          <a:lstStyle/>
          <a:p>
            <a:r>
              <a:rPr lang="en-US" dirty="0"/>
              <a:t>A related concept is </a:t>
            </a:r>
            <a:r>
              <a:rPr lang="en-US" i="1" dirty="0"/>
              <a:t>quotas</a:t>
            </a:r>
            <a:r>
              <a:rPr lang="en-US" dirty="0"/>
              <a:t>, or limits on the number of similar resources you can provision within your subscription. For example, you can allocate up to 25,000 VMs per region. These limits mainly help Microsoft plan its datacenter capacity.</a:t>
            </a:r>
          </a:p>
          <a:p>
            <a:r>
              <a:rPr lang="en-US" i="1" dirty="0"/>
              <a:t>Tags</a:t>
            </a:r>
            <a:r>
              <a:rPr lang="en-US" dirty="0"/>
              <a:t> help you manage costs associated with the different groups of Azure products and resources. You can apply tags to groups of Azure resources to organize billing data.</a:t>
            </a:r>
          </a:p>
          <a:p>
            <a:r>
              <a:rPr lang="en-US" dirty="0"/>
              <a:t>For example, if you run several VMs for different teams, you can use tags to categorize costs by department, such as Human Resources, Marketing, or Finance, or by environment, such as Test or Production.</a:t>
            </a:r>
          </a:p>
          <a:p>
            <a:r>
              <a:rPr lang="en-US" dirty="0"/>
              <a:t>Tags make it easier to identify groups that generate the biggest Azure costs, which can help you adjust your spending accordingly.</a:t>
            </a:r>
          </a:p>
          <a:p>
            <a:endParaRPr lang="en-IN" dirty="0"/>
          </a:p>
        </p:txBody>
      </p:sp>
    </p:spTree>
    <p:extLst>
      <p:ext uri="{BB962C8B-B14F-4D97-AF65-F5344CB8AC3E}">
        <p14:creationId xmlns:p14="http://schemas.microsoft.com/office/powerpoint/2010/main" val="899422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ADA8C6-3842-4FDB-A246-3BBEF4300A82}"/>
              </a:ext>
            </a:extLst>
          </p:cNvPr>
          <p:cNvSpPr>
            <a:spLocks noGrp="1"/>
          </p:cNvSpPr>
          <p:nvPr>
            <p:ph idx="1"/>
          </p:nvPr>
        </p:nvSpPr>
        <p:spPr>
          <a:xfrm>
            <a:off x="327991" y="218661"/>
            <a:ext cx="11025809" cy="5958302"/>
          </a:xfrm>
        </p:spPr>
        <p:txBody>
          <a:bodyPr/>
          <a:lstStyle/>
          <a:p>
            <a:r>
              <a:rPr lang="en-US" dirty="0"/>
              <a:t>Resource groups are a fundamental element of the Azure platform.</a:t>
            </a:r>
          </a:p>
          <a:p>
            <a:r>
              <a:rPr lang="en-US" dirty="0"/>
              <a:t> A resource group is a logical container for resources deployed on Azure. These resources are anything you create in an Azure subscription like virtual machines, Application Gateways, and </a:t>
            </a:r>
            <a:r>
              <a:rPr lang="en-US" dirty="0" err="1"/>
              <a:t>CosmosDB</a:t>
            </a:r>
            <a:r>
              <a:rPr lang="en-US" dirty="0"/>
              <a:t> instances. </a:t>
            </a:r>
          </a:p>
          <a:p>
            <a:r>
              <a:rPr lang="en-US" dirty="0">
                <a:highlight>
                  <a:srgbClr val="FFFF00"/>
                </a:highlight>
              </a:rPr>
              <a:t>All resources must be in a resource group and a resource can only be a member of a single resource group</a:t>
            </a:r>
            <a:r>
              <a:rPr lang="en-US" dirty="0"/>
              <a:t>. </a:t>
            </a:r>
          </a:p>
          <a:p>
            <a:r>
              <a:rPr lang="en-US" dirty="0"/>
              <a:t>Many resources can be moved between resource groups with some services having specific limitations or requirements to move. </a:t>
            </a:r>
          </a:p>
          <a:p>
            <a:r>
              <a:rPr lang="en-US" dirty="0">
                <a:highlight>
                  <a:srgbClr val="FFFF00"/>
                </a:highlight>
              </a:rPr>
              <a:t>Resource groups can't be nested</a:t>
            </a:r>
            <a:r>
              <a:rPr lang="en-US" dirty="0"/>
              <a:t>. Before any resource can be provisioned, you need a resource group for it to be placed in</a:t>
            </a:r>
          </a:p>
          <a:p>
            <a:r>
              <a:rPr lang="en-US" dirty="0"/>
              <a:t>By applying </a:t>
            </a:r>
            <a:r>
              <a:rPr lang="en-US" dirty="0">
                <a:solidFill>
                  <a:srgbClr val="FF0000"/>
                </a:solidFill>
              </a:rPr>
              <a:t>RBAC permissions (</a:t>
            </a:r>
            <a:r>
              <a:rPr lang="en-IN" dirty="0"/>
              <a:t>role-based access control) </a:t>
            </a:r>
            <a:r>
              <a:rPr lang="en-US" dirty="0"/>
              <a:t>to a resource group, you can ease administration and limit access to allow only what is needed</a:t>
            </a:r>
            <a:endParaRPr lang="en-IN" dirty="0"/>
          </a:p>
        </p:txBody>
      </p:sp>
    </p:spTree>
    <p:extLst>
      <p:ext uri="{BB962C8B-B14F-4D97-AF65-F5344CB8AC3E}">
        <p14:creationId xmlns:p14="http://schemas.microsoft.com/office/powerpoint/2010/main" val="1223615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F1EB2-277B-484C-AB93-1B97F762E5FB}"/>
              </a:ext>
            </a:extLst>
          </p:cNvPr>
          <p:cNvSpPr>
            <a:spLocks noGrp="1"/>
          </p:cNvSpPr>
          <p:nvPr>
            <p:ph idx="1"/>
          </p:nvPr>
        </p:nvSpPr>
        <p:spPr>
          <a:xfrm>
            <a:off x="609599" y="99391"/>
            <a:ext cx="11317357" cy="6025638"/>
          </a:xfrm>
        </p:spPr>
        <p:txBody>
          <a:bodyPr>
            <a:normAutofit fontScale="92500" lnSpcReduction="20000"/>
          </a:bodyPr>
          <a:lstStyle/>
          <a:p>
            <a:r>
              <a:rPr lang="en-US" dirty="0"/>
              <a:t>Resource groups can be created by using the following methods:</a:t>
            </a:r>
          </a:p>
          <a:p>
            <a:pPr>
              <a:buFont typeface="Arial" panose="020B0604020202020204" pitchFamily="34" charset="0"/>
              <a:buChar char="•"/>
            </a:pPr>
            <a:r>
              <a:rPr lang="en-US" dirty="0"/>
              <a:t>Azure portal</a:t>
            </a:r>
          </a:p>
          <a:p>
            <a:pPr>
              <a:buFont typeface="Arial" panose="020B0604020202020204" pitchFamily="34" charset="0"/>
              <a:buChar char="•"/>
            </a:pPr>
            <a:r>
              <a:rPr lang="en-US" dirty="0"/>
              <a:t>Azure PowerShell</a:t>
            </a:r>
          </a:p>
          <a:p>
            <a:pPr>
              <a:buFont typeface="Arial" panose="020B0604020202020204" pitchFamily="34" charset="0"/>
              <a:buChar char="•"/>
            </a:pPr>
            <a:r>
              <a:rPr lang="en-US" dirty="0"/>
              <a:t>Azure CLI</a:t>
            </a:r>
          </a:p>
          <a:p>
            <a:pPr>
              <a:buFont typeface="Arial" panose="020B0604020202020204" pitchFamily="34" charset="0"/>
              <a:buChar char="•"/>
            </a:pPr>
            <a:r>
              <a:rPr lang="en-US" dirty="0"/>
              <a:t>Templates</a:t>
            </a:r>
          </a:p>
          <a:p>
            <a:pPr>
              <a:buFont typeface="Arial" panose="020B0604020202020204" pitchFamily="34" charset="0"/>
              <a:buChar char="•"/>
            </a:pPr>
            <a:r>
              <a:rPr lang="en-US" dirty="0"/>
              <a:t>Azure SDKs (like .NET, Java)</a:t>
            </a:r>
          </a:p>
          <a:p>
            <a:pPr>
              <a:buFont typeface="Arial" panose="020B0604020202020204" pitchFamily="34" charset="0"/>
              <a:buChar char="•"/>
            </a:pPr>
            <a:r>
              <a:rPr lang="en-US" dirty="0"/>
              <a:t>A resource can have up to 50 tags</a:t>
            </a:r>
          </a:p>
          <a:p>
            <a:pPr>
              <a:buFont typeface="Arial" panose="020B0604020202020204" pitchFamily="34" charset="0"/>
              <a:buChar char="•"/>
            </a:pPr>
            <a:r>
              <a:rPr lang="en-US" dirty="0"/>
              <a:t>The name is limited to 512 characters for all types of resources except storage accounts, which have a limit of 128 characters. The tag value is limited to 256 characters for all types of resources. Tags aren't inherited from parent resources. Not all resource types support tags, and tags can't be applied to classic resource</a:t>
            </a:r>
          </a:p>
          <a:p>
            <a:pPr>
              <a:buFont typeface="Arial" panose="020B0604020202020204" pitchFamily="34" charset="0"/>
              <a:buChar char="•"/>
            </a:pPr>
            <a:r>
              <a:rPr lang="en-US" dirty="0">
                <a:highlight>
                  <a:srgbClr val="FFFF00"/>
                </a:highlight>
              </a:rPr>
              <a:t>Tags can be added and manipulated through the Azure portal, Azure CLI, Azure PowerShell, Resource Manager templates, and through the REST API</a:t>
            </a:r>
            <a:r>
              <a:rPr lang="en-US" dirty="0"/>
              <a:t>.</a:t>
            </a:r>
          </a:p>
          <a:p>
            <a:pPr>
              <a:buFont typeface="Arial" panose="020B0604020202020204" pitchFamily="34" charset="0"/>
              <a:buChar char="•"/>
            </a:pPr>
            <a:r>
              <a:rPr lang="en-US" dirty="0">
                <a:solidFill>
                  <a:srgbClr val="FF0000"/>
                </a:solidFill>
              </a:rPr>
              <a:t>Tags enable you to retrieve related resources from different resource groups</a:t>
            </a:r>
            <a:r>
              <a:rPr lang="en-US" dirty="0"/>
              <a:t>. This approach is helpful when you need to organize resources for billing or management.</a:t>
            </a:r>
          </a:p>
          <a:p>
            <a:endParaRPr lang="en-IN" dirty="0"/>
          </a:p>
        </p:txBody>
      </p:sp>
    </p:spTree>
    <p:extLst>
      <p:ext uri="{BB962C8B-B14F-4D97-AF65-F5344CB8AC3E}">
        <p14:creationId xmlns:p14="http://schemas.microsoft.com/office/powerpoint/2010/main" val="1981128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9466BB-7764-4521-89B2-510FD5AA9A70}"/>
              </a:ext>
            </a:extLst>
          </p:cNvPr>
          <p:cNvSpPr>
            <a:spLocks noGrp="1"/>
          </p:cNvSpPr>
          <p:nvPr>
            <p:ph idx="1"/>
          </p:nvPr>
        </p:nvSpPr>
        <p:spPr>
          <a:xfrm>
            <a:off x="218661" y="298174"/>
            <a:ext cx="11135139" cy="5878789"/>
          </a:xfrm>
        </p:spPr>
        <p:txBody>
          <a:bodyPr/>
          <a:lstStyle/>
          <a:p>
            <a:r>
              <a:rPr lang="en-US" dirty="0"/>
              <a:t>Azure Policy is a service you can use to create, assign, and manage policies. </a:t>
            </a:r>
          </a:p>
          <a:p>
            <a:r>
              <a:rPr lang="en-US" dirty="0"/>
              <a:t>These policies apply and enforce rules that your resources need to follow. These policies can enforce these rules when resources are created, and can be evaluated against existing resources to give visibility into compliance.</a:t>
            </a:r>
          </a:p>
          <a:p>
            <a:r>
              <a:rPr lang="en-US" dirty="0"/>
              <a:t>Policies can enforce things such as only allowing specific types of resources to be created, or only allowing resources in specific Azure regions. You can enforce naming conventions across your Azure environment. You can also enforce that specific tags are applied to resources</a:t>
            </a:r>
          </a:p>
          <a:p>
            <a:r>
              <a:rPr lang="en-US" dirty="0">
                <a:highlight>
                  <a:srgbClr val="FFFF00"/>
                </a:highlight>
              </a:rPr>
              <a:t>Policies can be created and assigned through the Azure portal, Azure PowerShell, or Azure CLI</a:t>
            </a:r>
          </a:p>
          <a:p>
            <a:endParaRPr lang="en-IN" dirty="0"/>
          </a:p>
        </p:txBody>
      </p:sp>
    </p:spTree>
    <p:extLst>
      <p:ext uri="{BB962C8B-B14F-4D97-AF65-F5344CB8AC3E}">
        <p14:creationId xmlns:p14="http://schemas.microsoft.com/office/powerpoint/2010/main" val="3619653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716D68-2718-4BB1-BD1E-AFE1D8264F8D}"/>
              </a:ext>
            </a:extLst>
          </p:cNvPr>
          <p:cNvSpPr>
            <a:spLocks noGrp="1"/>
          </p:cNvSpPr>
          <p:nvPr>
            <p:ph idx="1"/>
          </p:nvPr>
        </p:nvSpPr>
        <p:spPr>
          <a:xfrm>
            <a:off x="397565" y="298174"/>
            <a:ext cx="10956235" cy="5918545"/>
          </a:xfrm>
        </p:spPr>
        <p:txBody>
          <a:bodyPr/>
          <a:lstStyle/>
          <a:p>
            <a:r>
              <a:rPr lang="en-US" dirty="0"/>
              <a:t>RBAC provides fine-grained access management for Azure resources, enabling you to grant users the specific rights they need to perform their jobs. RBAC is considered a core service and is included with all subscription levels at no cost.</a:t>
            </a:r>
          </a:p>
          <a:p>
            <a:r>
              <a:rPr lang="en-US" dirty="0"/>
              <a:t>Using RBAC, you can:</a:t>
            </a:r>
          </a:p>
          <a:p>
            <a:pPr>
              <a:buFont typeface="Arial" panose="020B0604020202020204" pitchFamily="34" charset="0"/>
              <a:buChar char="•"/>
            </a:pPr>
            <a:r>
              <a:rPr lang="en-US" dirty="0"/>
              <a:t>Allow one user to manage VMs in a subscription, and another user to manage virtual networks.</a:t>
            </a:r>
          </a:p>
          <a:p>
            <a:pPr>
              <a:buFont typeface="Arial" panose="020B0604020202020204" pitchFamily="34" charset="0"/>
              <a:buChar char="•"/>
            </a:pPr>
            <a:r>
              <a:rPr lang="en-US" dirty="0"/>
              <a:t>Allow a database administrator (DBA) group to manage SQL databases in a subscription.</a:t>
            </a:r>
          </a:p>
          <a:p>
            <a:pPr>
              <a:buFont typeface="Arial" panose="020B0604020202020204" pitchFamily="34" charset="0"/>
              <a:buChar char="•"/>
            </a:pPr>
            <a:r>
              <a:rPr lang="en-US" dirty="0"/>
              <a:t>Allow a user to manage all resources in a resource group, such as VMs, websites, and virtual subnets.</a:t>
            </a:r>
          </a:p>
          <a:p>
            <a:pPr>
              <a:buFont typeface="Arial" panose="020B0604020202020204" pitchFamily="34" charset="0"/>
              <a:buChar char="•"/>
            </a:pPr>
            <a:r>
              <a:rPr lang="en-US" dirty="0"/>
              <a:t>Allow an application to access all resources in a resource group</a:t>
            </a:r>
          </a:p>
          <a:p>
            <a:endParaRPr lang="en-IN" dirty="0"/>
          </a:p>
        </p:txBody>
      </p:sp>
    </p:spTree>
    <p:extLst>
      <p:ext uri="{BB962C8B-B14F-4D97-AF65-F5344CB8AC3E}">
        <p14:creationId xmlns:p14="http://schemas.microsoft.com/office/powerpoint/2010/main" val="32241284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19A6D6-4893-4727-BDCF-CB901D360CF0}"/>
              </a:ext>
            </a:extLst>
          </p:cNvPr>
          <p:cNvSpPr>
            <a:spLocks noGrp="1"/>
          </p:cNvSpPr>
          <p:nvPr>
            <p:ph idx="1"/>
          </p:nvPr>
        </p:nvSpPr>
        <p:spPr>
          <a:xfrm>
            <a:off x="258417" y="218661"/>
            <a:ext cx="11095383" cy="5958302"/>
          </a:xfrm>
        </p:spPr>
        <p:txBody>
          <a:bodyPr/>
          <a:lstStyle/>
          <a:p>
            <a:r>
              <a:rPr lang="en-US" dirty="0"/>
              <a:t>Resource locks are a setting that can be applied to any resource to block modification or deletion. </a:t>
            </a:r>
          </a:p>
          <a:p>
            <a:r>
              <a:rPr lang="en-US" dirty="0"/>
              <a:t>Resource locks can set to either </a:t>
            </a:r>
            <a:r>
              <a:rPr lang="en-US" b="1" dirty="0"/>
              <a:t>Delete</a:t>
            </a:r>
            <a:r>
              <a:rPr lang="en-US" dirty="0"/>
              <a:t> or </a:t>
            </a:r>
            <a:r>
              <a:rPr lang="en-US" b="1" dirty="0"/>
              <a:t>Read-only</a:t>
            </a:r>
            <a:r>
              <a:rPr lang="en-US" dirty="0"/>
              <a:t>. </a:t>
            </a:r>
            <a:r>
              <a:rPr lang="en-US" b="1" dirty="0"/>
              <a:t>Delete</a:t>
            </a:r>
            <a:r>
              <a:rPr lang="en-US" dirty="0"/>
              <a:t> will allow all operations against the resource but block the ability to delete it. </a:t>
            </a:r>
          </a:p>
          <a:p>
            <a:r>
              <a:rPr lang="en-US" b="1" dirty="0"/>
              <a:t>Read-only</a:t>
            </a:r>
            <a:r>
              <a:rPr lang="en-US" dirty="0"/>
              <a:t> will only allow read activities to be performed against it, blocking any modification or deletion of the resource. </a:t>
            </a:r>
          </a:p>
          <a:p>
            <a:r>
              <a:rPr lang="en-US" dirty="0">
                <a:highlight>
                  <a:srgbClr val="FFFF00"/>
                </a:highlight>
              </a:rPr>
              <a:t>Resource locks can be applied to subscriptions, resource groups, and to individual resources, and are inherited when applied at higher levels</a:t>
            </a:r>
            <a:r>
              <a:rPr lang="en-US" dirty="0"/>
              <a:t>.</a:t>
            </a:r>
            <a:endParaRPr lang="en-IN" dirty="0"/>
          </a:p>
        </p:txBody>
      </p:sp>
    </p:spTree>
    <p:extLst>
      <p:ext uri="{BB962C8B-B14F-4D97-AF65-F5344CB8AC3E}">
        <p14:creationId xmlns:p14="http://schemas.microsoft.com/office/powerpoint/2010/main" val="2239201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A7F5BF-EE51-4360-B84D-F19F35963597}"/>
              </a:ext>
            </a:extLst>
          </p:cNvPr>
          <p:cNvSpPr>
            <a:spLocks noGrp="1"/>
          </p:cNvSpPr>
          <p:nvPr>
            <p:ph idx="1"/>
          </p:nvPr>
        </p:nvSpPr>
        <p:spPr>
          <a:xfrm>
            <a:off x="371061" y="662746"/>
            <a:ext cx="10515600" cy="4351338"/>
          </a:xfrm>
        </p:spPr>
        <p:txBody>
          <a:bodyPr/>
          <a:lstStyle/>
          <a:p>
            <a:r>
              <a:rPr lang="en-US" b="1" dirty="0">
                <a:solidFill>
                  <a:srgbClr val="FF0000"/>
                </a:solidFill>
              </a:rPr>
              <a:t>Tags can’t be applied to all resources</a:t>
            </a:r>
          </a:p>
          <a:p>
            <a:r>
              <a:rPr lang="en-US" b="1" dirty="0">
                <a:solidFill>
                  <a:srgbClr val="FF0000"/>
                </a:solidFill>
              </a:rPr>
              <a:t>Tags applied at a resource group level cannot be propagated to resources within the resource group</a:t>
            </a:r>
          </a:p>
          <a:p>
            <a:r>
              <a:rPr lang="en-US" b="1" dirty="0">
                <a:solidFill>
                  <a:srgbClr val="FF0000"/>
                </a:solidFill>
              </a:rPr>
              <a:t>Resource groups can’t be nested</a:t>
            </a:r>
          </a:p>
          <a:p>
            <a:endParaRPr lang="en-IN" b="1" dirty="0"/>
          </a:p>
        </p:txBody>
      </p:sp>
    </p:spTree>
    <p:extLst>
      <p:ext uri="{BB962C8B-B14F-4D97-AF65-F5344CB8AC3E}">
        <p14:creationId xmlns:p14="http://schemas.microsoft.com/office/powerpoint/2010/main" val="2509936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400AA4-3A5A-4795-8C98-0BFE8A5DD9E5}"/>
              </a:ext>
            </a:extLst>
          </p:cNvPr>
          <p:cNvSpPr>
            <a:spLocks noGrp="1"/>
          </p:cNvSpPr>
          <p:nvPr>
            <p:ph idx="1"/>
          </p:nvPr>
        </p:nvSpPr>
        <p:spPr>
          <a:xfrm>
            <a:off x="337930" y="268357"/>
            <a:ext cx="11015870" cy="5908606"/>
          </a:xfrm>
        </p:spPr>
        <p:txBody>
          <a:bodyPr/>
          <a:lstStyle/>
          <a:p>
            <a:r>
              <a:rPr lang="en-US" dirty="0"/>
              <a:t>these resources can be moved:</a:t>
            </a:r>
          </a:p>
          <a:p>
            <a:pPr>
              <a:buFont typeface="Arial" panose="020B0604020202020204" pitchFamily="34" charset="0"/>
              <a:buChar char="•"/>
            </a:pPr>
            <a:r>
              <a:rPr lang="en-US" dirty="0"/>
              <a:t>Azure Storage accounts</a:t>
            </a:r>
          </a:p>
          <a:p>
            <a:pPr>
              <a:buFont typeface="Arial" panose="020B0604020202020204" pitchFamily="34" charset="0"/>
              <a:buChar char="•"/>
            </a:pPr>
            <a:r>
              <a:rPr lang="en-US" dirty="0"/>
              <a:t>Azure virtual machines</a:t>
            </a:r>
          </a:p>
          <a:p>
            <a:pPr>
              <a:buFont typeface="Arial" panose="020B0604020202020204" pitchFamily="34" charset="0"/>
              <a:buChar char="•"/>
            </a:pPr>
            <a:r>
              <a:rPr lang="en-US" dirty="0"/>
              <a:t>Azure virtual networks</a:t>
            </a:r>
          </a:p>
          <a:p>
            <a:endParaRPr lang="en-IN" dirty="0"/>
          </a:p>
          <a:p>
            <a:r>
              <a:rPr lang="en-US" dirty="0"/>
              <a:t>These resources can't be moved:</a:t>
            </a:r>
          </a:p>
          <a:p>
            <a:pPr>
              <a:buFont typeface="Arial" panose="020B0604020202020204" pitchFamily="34" charset="0"/>
              <a:buChar char="•"/>
            </a:pPr>
            <a:r>
              <a:rPr lang="en-US" dirty="0"/>
              <a:t>Azure Active Directory domain services</a:t>
            </a:r>
          </a:p>
          <a:p>
            <a:pPr>
              <a:buFont typeface="Arial" panose="020B0604020202020204" pitchFamily="34" charset="0"/>
              <a:buChar char="•"/>
            </a:pPr>
            <a:r>
              <a:rPr lang="en-US" dirty="0"/>
              <a:t>Azure Backup vaults</a:t>
            </a:r>
          </a:p>
          <a:p>
            <a:pPr>
              <a:buFont typeface="Arial" panose="020B0604020202020204" pitchFamily="34" charset="0"/>
              <a:buChar char="•"/>
            </a:pPr>
            <a:r>
              <a:rPr lang="en-US" dirty="0"/>
              <a:t>Azure App Service gateways</a:t>
            </a:r>
          </a:p>
          <a:p>
            <a:endParaRPr lang="en-IN" dirty="0"/>
          </a:p>
        </p:txBody>
      </p:sp>
    </p:spTree>
    <p:extLst>
      <p:ext uri="{BB962C8B-B14F-4D97-AF65-F5344CB8AC3E}">
        <p14:creationId xmlns:p14="http://schemas.microsoft.com/office/powerpoint/2010/main" val="1113538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772BC4-0895-458D-A366-F9378EB6C9F6}"/>
              </a:ext>
            </a:extLst>
          </p:cNvPr>
          <p:cNvSpPr>
            <a:spLocks noGrp="1"/>
          </p:cNvSpPr>
          <p:nvPr>
            <p:ph idx="1"/>
          </p:nvPr>
        </p:nvSpPr>
        <p:spPr>
          <a:xfrm>
            <a:off x="457200" y="248478"/>
            <a:ext cx="10896600" cy="5928485"/>
          </a:xfrm>
        </p:spPr>
        <p:txBody>
          <a:bodyPr>
            <a:normAutofit fontScale="92500"/>
          </a:bodyPr>
          <a:lstStyle/>
          <a:p>
            <a:r>
              <a:rPr lang="en-US" dirty="0"/>
              <a:t>The Azure CLI is a command-line program to connect to Azure and execute administrative commands on Azure resources. </a:t>
            </a:r>
          </a:p>
          <a:p>
            <a:r>
              <a:rPr lang="en-US" dirty="0"/>
              <a:t>It runs on Linux, macOS, and Windows and allows administrators and developers to execute their commands through a terminal or command-line prompt (or script!) instead of a web browser</a:t>
            </a:r>
          </a:p>
          <a:p>
            <a:r>
              <a:rPr lang="en-US" dirty="0"/>
              <a:t>The Azure CLI provides cross-platform command-line tools for managing Azure resources, and can be installed locally on Linux, Mac, or Windows computers. </a:t>
            </a:r>
          </a:p>
          <a:p>
            <a:r>
              <a:rPr lang="en-US" dirty="0"/>
              <a:t>The Azure CLI can also be used from a browser through the Azure Cloud Shell. In both cases, it can be used interactively or scripted.</a:t>
            </a:r>
          </a:p>
          <a:p>
            <a:r>
              <a:rPr lang="en-US" dirty="0"/>
              <a:t> For interactive use, you first launch a shell such as cmd.exe on Windows or Bash on Linux or macOS and then issue the command at the shell prompt. </a:t>
            </a:r>
          </a:p>
          <a:p>
            <a:r>
              <a:rPr lang="en-US" dirty="0"/>
              <a:t>To automate repetitive tasks, you assemble the CLI commands into a shell script using the script syntax of your chosen shell and then execute the script.</a:t>
            </a:r>
            <a:endParaRPr lang="en-IN" dirty="0"/>
          </a:p>
        </p:txBody>
      </p:sp>
    </p:spTree>
    <p:extLst>
      <p:ext uri="{BB962C8B-B14F-4D97-AF65-F5344CB8AC3E}">
        <p14:creationId xmlns:p14="http://schemas.microsoft.com/office/powerpoint/2010/main" val="28189284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C27D3-E22A-45BA-99F7-0604C8E2B95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9D9450-5405-41D0-8046-0B1B9994855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7812BC3-8E73-4F54-983B-6B0F758C7E85}"/>
              </a:ext>
            </a:extLst>
          </p:cNvPr>
          <p:cNvPicPr>
            <a:picLocks noChangeAspect="1"/>
          </p:cNvPicPr>
          <p:nvPr/>
        </p:nvPicPr>
        <p:blipFill>
          <a:blip r:embed="rId2"/>
          <a:stretch>
            <a:fillRect/>
          </a:stretch>
        </p:blipFill>
        <p:spPr>
          <a:xfrm>
            <a:off x="282992" y="365124"/>
            <a:ext cx="11822451" cy="5893435"/>
          </a:xfrm>
          <a:prstGeom prst="rect">
            <a:avLst/>
          </a:prstGeom>
        </p:spPr>
      </p:pic>
    </p:spTree>
    <p:extLst>
      <p:ext uri="{BB962C8B-B14F-4D97-AF65-F5344CB8AC3E}">
        <p14:creationId xmlns:p14="http://schemas.microsoft.com/office/powerpoint/2010/main" val="1481683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A6A3A-EA36-442F-8B4B-A22B56E77BB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C3A31B2-A99E-4EF6-AF9A-3639B68BE8F4}"/>
              </a:ext>
            </a:extLst>
          </p:cNvPr>
          <p:cNvSpPr>
            <a:spLocks noGrp="1"/>
          </p:cNvSpPr>
          <p:nvPr>
            <p:ph idx="1"/>
          </p:nvPr>
        </p:nvSpPr>
        <p:spPr/>
        <p:txBody>
          <a:bodyPr/>
          <a:lstStyle/>
          <a:p>
            <a:endParaRPr lang="en-IN" dirty="0"/>
          </a:p>
        </p:txBody>
      </p:sp>
      <p:pic>
        <p:nvPicPr>
          <p:cNvPr id="7170" name="Picture 2">
            <a:extLst>
              <a:ext uri="{FF2B5EF4-FFF2-40B4-BE49-F238E27FC236}">
                <a16:creationId xmlns:a16="http://schemas.microsoft.com/office/drawing/2014/main" id="{6C06D263-F16F-46EA-B5B7-15FF99E08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2625"/>
            <a:ext cx="12192000" cy="549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733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B758-28B3-41B0-8282-E0FAB2160089}"/>
              </a:ext>
            </a:extLst>
          </p:cNvPr>
          <p:cNvSpPr>
            <a:spLocks noGrp="1"/>
          </p:cNvSpPr>
          <p:nvPr>
            <p:ph type="title"/>
          </p:nvPr>
        </p:nvSpPr>
        <p:spPr/>
        <p:txBody>
          <a:bodyPr/>
          <a:lstStyle/>
          <a:p>
            <a:endParaRPr lang="en-IN"/>
          </a:p>
        </p:txBody>
      </p:sp>
      <p:pic>
        <p:nvPicPr>
          <p:cNvPr id="3074" name="Picture 2">
            <a:extLst>
              <a:ext uri="{FF2B5EF4-FFF2-40B4-BE49-F238E27FC236}">
                <a16:creationId xmlns:a16="http://schemas.microsoft.com/office/drawing/2014/main" id="{80558721-83A7-4662-9B76-272FA8D73E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987" y="123169"/>
            <a:ext cx="11260773" cy="679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9288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E16F8-7B69-4EF3-A9F8-019F8A2E0281}"/>
              </a:ext>
            </a:extLst>
          </p:cNvPr>
          <p:cNvSpPr>
            <a:spLocks noGrp="1"/>
          </p:cNvSpPr>
          <p:nvPr>
            <p:ph type="title"/>
          </p:nvPr>
        </p:nvSpPr>
        <p:spPr/>
        <p:txBody>
          <a:bodyPr/>
          <a:lstStyle/>
          <a:p>
            <a:endParaRPr lang="en-IN"/>
          </a:p>
        </p:txBody>
      </p:sp>
      <p:pic>
        <p:nvPicPr>
          <p:cNvPr id="4098" name="Picture 2">
            <a:extLst>
              <a:ext uri="{FF2B5EF4-FFF2-40B4-BE49-F238E27FC236}">
                <a16:creationId xmlns:a16="http://schemas.microsoft.com/office/drawing/2014/main" id="{B402AD99-3044-48B7-9425-1E56265CA1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618346"/>
            <a:ext cx="10114280" cy="565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3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D557-FD21-4BCB-A43A-1C9FEFAFC7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08915A6-5980-41A3-9B77-3CF0E045D14C}"/>
              </a:ext>
            </a:extLst>
          </p:cNvPr>
          <p:cNvSpPr>
            <a:spLocks noGrp="1"/>
          </p:cNvSpPr>
          <p:nvPr>
            <p:ph idx="1"/>
          </p:nvPr>
        </p:nvSpPr>
        <p:spPr/>
        <p:txBody>
          <a:bodyPr/>
          <a:lstStyle/>
          <a:p>
            <a:endParaRPr lang="en-IN"/>
          </a:p>
        </p:txBody>
      </p:sp>
      <p:pic>
        <p:nvPicPr>
          <p:cNvPr id="5122" name="Picture 2">
            <a:extLst>
              <a:ext uri="{FF2B5EF4-FFF2-40B4-BE49-F238E27FC236}">
                <a16:creationId xmlns:a16="http://schemas.microsoft.com/office/drawing/2014/main" id="{388ADD08-6A2E-4408-B844-DDE185777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242" y="581439"/>
            <a:ext cx="10013043" cy="5595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884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6FD0A8-A624-4FB3-B479-7AD3841AD12C}"/>
              </a:ext>
            </a:extLst>
          </p:cNvPr>
          <p:cNvSpPr>
            <a:spLocks noGrp="1"/>
          </p:cNvSpPr>
          <p:nvPr>
            <p:ph idx="1"/>
          </p:nvPr>
        </p:nvSpPr>
        <p:spPr>
          <a:xfrm>
            <a:off x="487680" y="304800"/>
            <a:ext cx="10866120" cy="5872163"/>
          </a:xfrm>
        </p:spPr>
        <p:txBody>
          <a:bodyPr/>
          <a:lstStyle/>
          <a:p>
            <a:r>
              <a:rPr lang="en-US" dirty="0"/>
              <a:t>No SLA is provided for the Free tier of Azure Active Directory.</a:t>
            </a:r>
          </a:p>
          <a:p>
            <a:endParaRPr lang="en-IN" dirty="0"/>
          </a:p>
        </p:txBody>
      </p:sp>
      <p:graphicFrame>
        <p:nvGraphicFramePr>
          <p:cNvPr id="5" name="Table 4">
            <a:extLst>
              <a:ext uri="{FF2B5EF4-FFF2-40B4-BE49-F238E27FC236}">
                <a16:creationId xmlns:a16="http://schemas.microsoft.com/office/drawing/2014/main" id="{C87E5594-F467-4839-9A16-EE61AEBF87B8}"/>
              </a:ext>
            </a:extLst>
          </p:cNvPr>
          <p:cNvGraphicFramePr>
            <a:graphicFrameLocks noGrp="1"/>
          </p:cNvGraphicFramePr>
          <p:nvPr>
            <p:extLst>
              <p:ext uri="{D42A27DB-BD31-4B8C-83A1-F6EECF244321}">
                <p14:modId xmlns:p14="http://schemas.microsoft.com/office/powerpoint/2010/main" val="1711918842"/>
              </p:ext>
            </p:extLst>
          </p:nvPr>
        </p:nvGraphicFramePr>
        <p:xfrm>
          <a:off x="1082040" y="1004094"/>
          <a:ext cx="10515600" cy="1463040"/>
        </p:xfrm>
        <a:graphic>
          <a:graphicData uri="http://schemas.openxmlformats.org/drawingml/2006/table">
            <a:tbl>
              <a:tblPr/>
              <a:tblGrid>
                <a:gridCol w="5257800">
                  <a:extLst>
                    <a:ext uri="{9D8B030D-6E8A-4147-A177-3AD203B41FA5}">
                      <a16:colId xmlns:a16="http://schemas.microsoft.com/office/drawing/2014/main" val="1757399844"/>
                    </a:ext>
                  </a:extLst>
                </a:gridCol>
                <a:gridCol w="5257800">
                  <a:extLst>
                    <a:ext uri="{9D8B030D-6E8A-4147-A177-3AD203B41FA5}">
                      <a16:colId xmlns:a16="http://schemas.microsoft.com/office/drawing/2014/main" val="3399845446"/>
                    </a:ext>
                  </a:extLst>
                </a:gridCol>
              </a:tblGrid>
              <a:tr h="0">
                <a:tc>
                  <a:txBody>
                    <a:bodyPr/>
                    <a:lstStyle/>
                    <a:p>
                      <a:r>
                        <a:rPr lang="en-IN"/>
                        <a:t>Monthly Uptime Percentage</a:t>
                      </a:r>
                    </a:p>
                  </a:txBody>
                  <a:tcPr anchor="ctr">
                    <a:lnL>
                      <a:noFill/>
                    </a:lnL>
                    <a:lnR>
                      <a:noFill/>
                    </a:lnR>
                    <a:lnT>
                      <a:noFill/>
                    </a:lnT>
                    <a:lnB>
                      <a:noFill/>
                    </a:lnB>
                  </a:tcPr>
                </a:tc>
                <a:tc>
                  <a:txBody>
                    <a:bodyPr/>
                    <a:lstStyle/>
                    <a:p>
                      <a:r>
                        <a:rPr lang="en-IN"/>
                        <a:t>Service Credit</a:t>
                      </a:r>
                    </a:p>
                  </a:txBody>
                  <a:tcPr anchor="ctr">
                    <a:lnL>
                      <a:noFill/>
                    </a:lnL>
                    <a:lnR>
                      <a:noFill/>
                    </a:lnR>
                    <a:lnT>
                      <a:noFill/>
                    </a:lnT>
                    <a:lnB>
                      <a:noFill/>
                    </a:lnB>
                  </a:tcPr>
                </a:tc>
                <a:extLst>
                  <a:ext uri="{0D108BD9-81ED-4DB2-BD59-A6C34878D82A}">
                    <a16:rowId xmlns:a16="http://schemas.microsoft.com/office/drawing/2014/main" val="3162182357"/>
                  </a:ext>
                </a:extLst>
              </a:tr>
              <a:tr h="0">
                <a:tc>
                  <a:txBody>
                    <a:bodyPr/>
                    <a:lstStyle/>
                    <a:p>
                      <a:r>
                        <a:rPr lang="en-IN"/>
                        <a:t>&lt; 99.9%</a:t>
                      </a:r>
                    </a:p>
                  </a:txBody>
                  <a:tcPr anchor="ctr">
                    <a:lnL>
                      <a:noFill/>
                    </a:lnL>
                    <a:lnR>
                      <a:noFill/>
                    </a:lnR>
                    <a:lnT>
                      <a:noFill/>
                    </a:lnT>
                    <a:lnB>
                      <a:noFill/>
                    </a:lnB>
                  </a:tcPr>
                </a:tc>
                <a:tc>
                  <a:txBody>
                    <a:bodyPr/>
                    <a:lstStyle/>
                    <a:p>
                      <a:r>
                        <a:rPr lang="en-IN"/>
                        <a:t>25%</a:t>
                      </a:r>
                    </a:p>
                  </a:txBody>
                  <a:tcPr anchor="ctr">
                    <a:lnL>
                      <a:noFill/>
                    </a:lnL>
                    <a:lnR>
                      <a:noFill/>
                    </a:lnR>
                    <a:lnT>
                      <a:noFill/>
                    </a:lnT>
                    <a:lnB>
                      <a:noFill/>
                    </a:lnB>
                  </a:tcPr>
                </a:tc>
                <a:extLst>
                  <a:ext uri="{0D108BD9-81ED-4DB2-BD59-A6C34878D82A}">
                    <a16:rowId xmlns:a16="http://schemas.microsoft.com/office/drawing/2014/main" val="4163672549"/>
                  </a:ext>
                </a:extLst>
              </a:tr>
              <a:tr h="0">
                <a:tc>
                  <a:txBody>
                    <a:bodyPr/>
                    <a:lstStyle/>
                    <a:p>
                      <a:r>
                        <a:rPr lang="en-IN"/>
                        <a:t>&lt; 99%</a:t>
                      </a:r>
                    </a:p>
                  </a:txBody>
                  <a:tcPr anchor="ctr">
                    <a:lnL>
                      <a:noFill/>
                    </a:lnL>
                    <a:lnR>
                      <a:noFill/>
                    </a:lnR>
                    <a:lnT>
                      <a:noFill/>
                    </a:lnT>
                    <a:lnB>
                      <a:noFill/>
                    </a:lnB>
                  </a:tcPr>
                </a:tc>
                <a:tc>
                  <a:txBody>
                    <a:bodyPr/>
                    <a:lstStyle/>
                    <a:p>
                      <a:r>
                        <a:rPr lang="en-IN"/>
                        <a:t>50%</a:t>
                      </a:r>
                    </a:p>
                  </a:txBody>
                  <a:tcPr anchor="ctr">
                    <a:lnL>
                      <a:noFill/>
                    </a:lnL>
                    <a:lnR>
                      <a:noFill/>
                    </a:lnR>
                    <a:lnT>
                      <a:noFill/>
                    </a:lnT>
                    <a:lnB>
                      <a:noFill/>
                    </a:lnB>
                  </a:tcPr>
                </a:tc>
                <a:extLst>
                  <a:ext uri="{0D108BD9-81ED-4DB2-BD59-A6C34878D82A}">
                    <a16:rowId xmlns:a16="http://schemas.microsoft.com/office/drawing/2014/main" val="4023572250"/>
                  </a:ext>
                </a:extLst>
              </a:tr>
              <a:tr h="0">
                <a:tc>
                  <a:txBody>
                    <a:bodyPr/>
                    <a:lstStyle/>
                    <a:p>
                      <a:r>
                        <a:rPr lang="en-IN"/>
                        <a:t>&lt; 95%</a:t>
                      </a:r>
                    </a:p>
                  </a:txBody>
                  <a:tcPr anchor="ctr">
                    <a:lnL>
                      <a:noFill/>
                    </a:lnL>
                    <a:lnR>
                      <a:noFill/>
                    </a:lnR>
                    <a:lnT>
                      <a:noFill/>
                    </a:lnT>
                    <a:lnB>
                      <a:noFill/>
                    </a:lnB>
                  </a:tcPr>
                </a:tc>
                <a:tc>
                  <a:txBody>
                    <a:bodyPr/>
                    <a:lstStyle/>
                    <a:p>
                      <a:r>
                        <a:rPr lang="en-IN" dirty="0"/>
                        <a:t>100%</a:t>
                      </a:r>
                    </a:p>
                  </a:txBody>
                  <a:tcPr anchor="ctr">
                    <a:lnL>
                      <a:noFill/>
                    </a:lnL>
                    <a:lnR>
                      <a:noFill/>
                    </a:lnR>
                    <a:lnT>
                      <a:noFill/>
                    </a:lnT>
                    <a:lnB>
                      <a:noFill/>
                    </a:lnB>
                  </a:tcPr>
                </a:tc>
                <a:extLst>
                  <a:ext uri="{0D108BD9-81ED-4DB2-BD59-A6C34878D82A}">
                    <a16:rowId xmlns:a16="http://schemas.microsoft.com/office/drawing/2014/main" val="1893509997"/>
                  </a:ext>
                </a:extLst>
              </a:tr>
            </a:tbl>
          </a:graphicData>
        </a:graphic>
      </p:graphicFrame>
    </p:spTree>
    <p:extLst>
      <p:ext uri="{BB962C8B-B14F-4D97-AF65-F5344CB8AC3E}">
        <p14:creationId xmlns:p14="http://schemas.microsoft.com/office/powerpoint/2010/main" val="3350123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1442-4B59-45B8-A26B-40E2FD13D003}"/>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1C84ED21-8A86-40E3-A541-07CCCD2B54B8}"/>
              </a:ext>
            </a:extLst>
          </p:cNvPr>
          <p:cNvGraphicFramePr>
            <a:graphicFrameLocks noGrp="1"/>
          </p:cNvGraphicFramePr>
          <p:nvPr>
            <p:ph idx="1"/>
            <p:extLst>
              <p:ext uri="{D42A27DB-BD31-4B8C-83A1-F6EECF244321}">
                <p14:modId xmlns:p14="http://schemas.microsoft.com/office/powerpoint/2010/main" val="4115553398"/>
              </p:ext>
            </p:extLst>
          </p:nvPr>
        </p:nvGraphicFramePr>
        <p:xfrm>
          <a:off x="1110973" y="1493981"/>
          <a:ext cx="9871766" cy="4121628"/>
        </p:xfrm>
        <a:graphic>
          <a:graphicData uri="http://schemas.openxmlformats.org/drawingml/2006/table">
            <a:tbl>
              <a:tblPr/>
              <a:tblGrid>
                <a:gridCol w="4935883">
                  <a:extLst>
                    <a:ext uri="{9D8B030D-6E8A-4147-A177-3AD203B41FA5}">
                      <a16:colId xmlns:a16="http://schemas.microsoft.com/office/drawing/2014/main" val="2509194165"/>
                    </a:ext>
                  </a:extLst>
                </a:gridCol>
                <a:gridCol w="4935883">
                  <a:extLst>
                    <a:ext uri="{9D8B030D-6E8A-4147-A177-3AD203B41FA5}">
                      <a16:colId xmlns:a16="http://schemas.microsoft.com/office/drawing/2014/main" val="3821534534"/>
                    </a:ext>
                  </a:extLst>
                </a:gridCol>
              </a:tblGrid>
              <a:tr h="695214">
                <a:tc>
                  <a:txBody>
                    <a:bodyPr/>
                    <a:lstStyle/>
                    <a:p>
                      <a:pPr algn="l" fontAlgn="t"/>
                      <a:r>
                        <a:rPr lang="en-IN" sz="2400">
                          <a:effectLst/>
                        </a:rPr>
                        <a:t>Data Transfer In</a:t>
                      </a:r>
                    </a:p>
                  </a:txBody>
                  <a:tcPr marL="76200" marR="76200" marT="76200" marB="76200">
                    <a:lnL>
                      <a:noFill/>
                    </a:lnL>
                    <a:lnR>
                      <a:noFill/>
                    </a:lnR>
                    <a:lnT>
                      <a:noFill/>
                    </a:lnT>
                    <a:lnB>
                      <a:noFill/>
                    </a:lnB>
                    <a:solidFill>
                      <a:srgbClr val="F4F5F6"/>
                    </a:solidFill>
                  </a:tcPr>
                </a:tc>
                <a:tc>
                  <a:txBody>
                    <a:bodyPr/>
                    <a:lstStyle/>
                    <a:p>
                      <a:pPr fontAlgn="t"/>
                      <a:r>
                        <a:rPr lang="en-IN" sz="2400">
                          <a:effectLst/>
                        </a:rPr>
                        <a:t>Free</a:t>
                      </a:r>
                    </a:p>
                  </a:txBody>
                  <a:tcPr marL="76200" marR="76200" marT="76200" marB="76200">
                    <a:lnL>
                      <a:noFill/>
                    </a:lnL>
                    <a:lnR>
                      <a:noFill/>
                    </a:lnR>
                    <a:lnT>
                      <a:noFill/>
                    </a:lnT>
                    <a:lnB>
                      <a:noFill/>
                    </a:lnB>
                    <a:solidFill>
                      <a:srgbClr val="F4F5F6"/>
                    </a:solidFill>
                  </a:tcPr>
                </a:tc>
                <a:extLst>
                  <a:ext uri="{0D108BD9-81ED-4DB2-BD59-A6C34878D82A}">
                    <a16:rowId xmlns:a16="http://schemas.microsoft.com/office/drawing/2014/main" val="2648098921"/>
                  </a:ext>
                </a:extLst>
              </a:tr>
              <a:tr h="1142138">
                <a:tc>
                  <a:txBody>
                    <a:bodyPr/>
                    <a:lstStyle/>
                    <a:p>
                      <a:pPr algn="l" fontAlgn="t"/>
                      <a:r>
                        <a:rPr lang="en-US" sz="2400">
                          <a:effectLst/>
                        </a:rPr>
                        <a:t>Data transfer between Availability Zones</a:t>
                      </a:r>
                      <a:r>
                        <a:rPr lang="en-US" sz="2400" baseline="30000">
                          <a:effectLst/>
                        </a:rPr>
                        <a:t>*</a:t>
                      </a:r>
                      <a:endParaRPr lang="en-US" sz="2400">
                        <a:effectLst/>
                      </a:endParaRPr>
                    </a:p>
                  </a:txBody>
                  <a:tcPr marL="76200" marR="76200" marT="76200" marB="76200">
                    <a:lnL>
                      <a:noFill/>
                    </a:lnL>
                    <a:lnR>
                      <a:noFill/>
                    </a:lnR>
                    <a:lnT>
                      <a:noFill/>
                    </a:lnT>
                    <a:lnB>
                      <a:noFill/>
                    </a:lnB>
                    <a:solidFill>
                      <a:srgbClr val="FFFFFF"/>
                    </a:solidFill>
                  </a:tcPr>
                </a:tc>
                <a:tc>
                  <a:txBody>
                    <a:bodyPr/>
                    <a:lstStyle/>
                    <a:p>
                      <a:pPr fontAlgn="t"/>
                      <a:r>
                        <a:rPr lang="en-IN" sz="2400" b="1">
                          <a:effectLst/>
                        </a:rPr>
                        <a:t>£0.008</a:t>
                      </a:r>
                      <a:r>
                        <a:rPr lang="en-IN" sz="2400">
                          <a:effectLst/>
                        </a:rPr>
                        <a:t> per GB</a:t>
                      </a:r>
                    </a:p>
                  </a:txBody>
                  <a:tcPr marL="76200" marR="76200" marT="76200" marB="76200">
                    <a:lnL>
                      <a:noFill/>
                    </a:lnL>
                    <a:lnR>
                      <a:noFill/>
                    </a:lnR>
                    <a:lnT>
                      <a:noFill/>
                    </a:lnT>
                    <a:lnB>
                      <a:noFill/>
                    </a:lnB>
                    <a:solidFill>
                      <a:srgbClr val="FFFFFF"/>
                    </a:solidFill>
                  </a:tcPr>
                </a:tc>
                <a:extLst>
                  <a:ext uri="{0D108BD9-81ED-4DB2-BD59-A6C34878D82A}">
                    <a16:rowId xmlns:a16="http://schemas.microsoft.com/office/drawing/2014/main" val="3565630619"/>
                  </a:ext>
                </a:extLst>
              </a:tr>
              <a:tr h="1142138">
                <a:tc>
                  <a:txBody>
                    <a:bodyPr/>
                    <a:lstStyle/>
                    <a:p>
                      <a:pPr algn="l" fontAlgn="t"/>
                      <a:r>
                        <a:rPr lang="en-US" sz="2400">
                          <a:effectLst/>
                        </a:rPr>
                        <a:t>Data transfer within same Availability Zone</a:t>
                      </a:r>
                    </a:p>
                  </a:txBody>
                  <a:tcPr marL="76200" marR="76200" marT="76200" marB="76200">
                    <a:lnL>
                      <a:noFill/>
                    </a:lnL>
                    <a:lnR>
                      <a:noFill/>
                    </a:lnR>
                    <a:lnT>
                      <a:noFill/>
                    </a:lnT>
                    <a:lnB>
                      <a:noFill/>
                    </a:lnB>
                    <a:solidFill>
                      <a:srgbClr val="F4F5F6"/>
                    </a:solidFill>
                  </a:tcPr>
                </a:tc>
                <a:tc>
                  <a:txBody>
                    <a:bodyPr/>
                    <a:lstStyle/>
                    <a:p>
                      <a:pPr fontAlgn="t"/>
                      <a:r>
                        <a:rPr lang="en-IN" sz="2400">
                          <a:effectLst/>
                        </a:rPr>
                        <a:t>Free</a:t>
                      </a:r>
                    </a:p>
                  </a:txBody>
                  <a:tcPr marL="76200" marR="76200" marT="76200" marB="76200">
                    <a:lnL>
                      <a:noFill/>
                    </a:lnL>
                    <a:lnR>
                      <a:noFill/>
                    </a:lnR>
                    <a:lnT>
                      <a:noFill/>
                    </a:lnT>
                    <a:lnB>
                      <a:noFill/>
                    </a:lnB>
                    <a:solidFill>
                      <a:srgbClr val="F4F5F6"/>
                    </a:solidFill>
                  </a:tcPr>
                </a:tc>
                <a:extLst>
                  <a:ext uri="{0D108BD9-81ED-4DB2-BD59-A6C34878D82A}">
                    <a16:rowId xmlns:a16="http://schemas.microsoft.com/office/drawing/2014/main" val="2277474484"/>
                  </a:ext>
                </a:extLst>
              </a:tr>
              <a:tr h="1142138">
                <a:tc>
                  <a:txBody>
                    <a:bodyPr/>
                    <a:lstStyle/>
                    <a:p>
                      <a:pPr algn="l" fontAlgn="t"/>
                      <a:r>
                        <a:rPr lang="en-US" sz="2400">
                          <a:effectLst/>
                        </a:rPr>
                        <a:t>Data transfer from Azure origin to Azure CDN</a:t>
                      </a:r>
                    </a:p>
                  </a:txBody>
                  <a:tcPr marL="76200" marR="76200" marT="76200" marB="76200">
                    <a:lnL>
                      <a:noFill/>
                    </a:lnL>
                    <a:lnR>
                      <a:noFill/>
                    </a:lnR>
                    <a:lnT>
                      <a:noFill/>
                    </a:lnT>
                    <a:lnB>
                      <a:noFill/>
                    </a:lnB>
                    <a:solidFill>
                      <a:srgbClr val="FFFFFF"/>
                    </a:solidFill>
                  </a:tcPr>
                </a:tc>
                <a:tc>
                  <a:txBody>
                    <a:bodyPr/>
                    <a:lstStyle/>
                    <a:p>
                      <a:pPr fontAlgn="t"/>
                      <a:r>
                        <a:rPr lang="en-IN" sz="2400" dirty="0">
                          <a:effectLst/>
                        </a:rPr>
                        <a:t>Free</a:t>
                      </a:r>
                    </a:p>
                  </a:txBody>
                  <a:tcPr marL="76200" marR="76200" marT="76200" marB="76200">
                    <a:lnL>
                      <a:noFill/>
                    </a:lnL>
                    <a:lnR>
                      <a:noFill/>
                    </a:lnR>
                    <a:lnT>
                      <a:noFill/>
                    </a:lnT>
                    <a:lnB>
                      <a:noFill/>
                    </a:lnB>
                    <a:solidFill>
                      <a:srgbClr val="FFFFFF"/>
                    </a:solidFill>
                  </a:tcPr>
                </a:tc>
                <a:extLst>
                  <a:ext uri="{0D108BD9-81ED-4DB2-BD59-A6C34878D82A}">
                    <a16:rowId xmlns:a16="http://schemas.microsoft.com/office/drawing/2014/main" val="377260079"/>
                  </a:ext>
                </a:extLst>
              </a:tr>
            </a:tbl>
          </a:graphicData>
        </a:graphic>
      </p:graphicFrame>
    </p:spTree>
    <p:extLst>
      <p:ext uri="{BB962C8B-B14F-4D97-AF65-F5344CB8AC3E}">
        <p14:creationId xmlns:p14="http://schemas.microsoft.com/office/powerpoint/2010/main" val="11538276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3995-0E18-4872-943E-1D797F5B9A7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4CC400D-E425-46A3-BB75-ACC486114D2C}"/>
              </a:ext>
            </a:extLst>
          </p:cNvPr>
          <p:cNvSpPr>
            <a:spLocks noGrp="1"/>
          </p:cNvSpPr>
          <p:nvPr>
            <p:ph idx="1"/>
          </p:nvPr>
        </p:nvSpPr>
        <p:spPr/>
        <p:txBody>
          <a:bodyPr>
            <a:normAutofit fontScale="92500" lnSpcReduction="10000"/>
          </a:bodyPr>
          <a:lstStyle/>
          <a:p>
            <a:pPr algn="l"/>
            <a:r>
              <a:rPr lang="en-US" b="0" i="0" dirty="0">
                <a:solidFill>
                  <a:srgbClr val="171717"/>
                </a:solidFill>
                <a:effectLst/>
                <a:latin typeface="Segoe UI" panose="020B0502040204020203" pitchFamily="34" charset="0"/>
              </a:rPr>
              <a:t>Azure Reservations help you save money by committing to one-year or three-year plans for multiple products. Committing allows you to get a discount on the resources you use. Reservations can significantly reduce your resource costs by up to 72% from pay-as-you-go prices. Reservations provide a billing discount and don't affect the runtime state of your resources. After you purchase a reservation, the discount automatically applies to matching resources.</a:t>
            </a:r>
          </a:p>
          <a:p>
            <a:pPr algn="l"/>
            <a:r>
              <a:rPr lang="en-US" b="0" i="0" dirty="0">
                <a:solidFill>
                  <a:srgbClr val="171717"/>
                </a:solidFill>
                <a:effectLst/>
                <a:latin typeface="Segoe UI" panose="020B0502040204020203" pitchFamily="34" charset="0"/>
              </a:rPr>
              <a:t>You can pay for a reservation up front or monthly. The total cost of up-front and monthly reservations is the same and you don't pay any extra fees when you choose to pay monthly. Monthly payment is available for Azure reservations, not third-party products.</a:t>
            </a:r>
          </a:p>
          <a:p>
            <a:endParaRPr lang="en-IN" dirty="0"/>
          </a:p>
        </p:txBody>
      </p:sp>
    </p:spTree>
    <p:extLst>
      <p:ext uri="{BB962C8B-B14F-4D97-AF65-F5344CB8AC3E}">
        <p14:creationId xmlns:p14="http://schemas.microsoft.com/office/powerpoint/2010/main" val="85386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childTnLst>
                                    <p:set>
                                      <p:cBhvr override="childStyle">
                                        <p:cTn id="6"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6821-690A-4C0A-A40C-71D96FABC3D7}"/>
              </a:ext>
            </a:extLst>
          </p:cNvPr>
          <p:cNvSpPr>
            <a:spLocks noGrp="1"/>
          </p:cNvSpPr>
          <p:nvPr>
            <p:ph type="title"/>
          </p:nvPr>
        </p:nvSpPr>
        <p:spPr/>
        <p:txBody>
          <a:bodyPr/>
          <a:lstStyle/>
          <a:p>
            <a:endParaRPr lang="en-IN"/>
          </a:p>
        </p:txBody>
      </p:sp>
      <p:sp>
        <p:nvSpPr>
          <p:cNvPr id="9" name="Rectangle 6">
            <a:extLst>
              <a:ext uri="{FF2B5EF4-FFF2-40B4-BE49-F238E27FC236}">
                <a16:creationId xmlns:a16="http://schemas.microsoft.com/office/drawing/2014/main" id="{D9824A1D-153E-42B4-8118-EB84A98605FC}"/>
              </a:ext>
            </a:extLst>
          </p:cNvPr>
          <p:cNvSpPr>
            <a:spLocks noChangeArrowheads="1"/>
          </p:cNvSpPr>
          <p:nvPr/>
        </p:nvSpPr>
        <p:spPr bwMode="auto">
          <a:xfrm>
            <a:off x="1683026" y="1904842"/>
            <a:ext cx="8643731" cy="39446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22222"/>
                </a:solidFill>
                <a:effectLst/>
                <a:cs typeface="Arial" panose="020B0604020202020204" pitchFamily="34" charset="0"/>
              </a:rPr>
              <a:t>One</a:t>
            </a:r>
            <a:r>
              <a:rPr kumimoji="0" lang="en-US" altLang="en-US" sz="2000" b="0" i="0" u="none" strike="noStrike" cap="none" normalizeH="0" baseline="0" dirty="0">
                <a:ln>
                  <a:noFill/>
                </a:ln>
                <a:solidFill>
                  <a:srgbClr val="222222"/>
                </a:solidFill>
                <a:effectLst/>
                <a:cs typeface="Arial" panose="020B0604020202020204" pitchFamily="34" charset="0"/>
              </a:rPr>
              <a:t> of the benefits of Azure SQL Data Warehouse is that high availability is built into the platform.</a:t>
            </a:r>
            <a:br>
              <a:rPr kumimoji="0" lang="en-US" altLang="en-US" sz="2000" b="0" i="0" u="none" strike="noStrike" cap="none" normalizeH="0" baseline="0" dirty="0">
                <a:ln>
                  <a:noFill/>
                </a:ln>
                <a:solidFill>
                  <a:srgbClr val="222222"/>
                </a:solidFill>
                <a:effectLst/>
                <a:cs typeface="Arial" panose="020B0604020202020204" pitchFamily="34" charset="0"/>
              </a:rPr>
            </a:br>
            <a:br>
              <a:rPr kumimoji="0" lang="en-US" altLang="en-US" sz="2000" b="0" i="0" u="none" strike="noStrike" cap="none" normalizeH="0" baseline="0" dirty="0">
                <a:ln>
                  <a:noFill/>
                </a:ln>
                <a:solidFill>
                  <a:srgbClr val="222222"/>
                </a:solidFill>
                <a:effectLst/>
                <a:cs typeface="Arial" panose="020B0604020202020204" pitchFamily="34" charset="0"/>
              </a:rPr>
            </a:br>
            <a:r>
              <a:rPr kumimoji="0" lang="en-US" altLang="en-US" sz="2000" b="0" i="0" u="none" strike="noStrike" cap="none" normalizeH="0" baseline="0" dirty="0">
                <a:ln>
                  <a:noFill/>
                </a:ln>
                <a:solidFill>
                  <a:srgbClr val="222222"/>
                </a:solidFill>
                <a:effectLst/>
                <a:cs typeface="Arial" panose="020B0604020202020204" pitchFamily="34" charset="0"/>
              </a:rPr>
              <a:t>Instructions: Review the underlined text. If it makes the statement correct, select “No change is needed”.</a:t>
            </a:r>
            <a:br>
              <a:rPr kumimoji="0" lang="en-US" altLang="en-US" sz="2000" b="0" i="0" u="none" strike="noStrike" cap="none" normalizeH="0" baseline="0" dirty="0">
                <a:ln>
                  <a:noFill/>
                </a:ln>
                <a:solidFill>
                  <a:srgbClr val="222222"/>
                </a:solidFill>
                <a:effectLst/>
                <a:cs typeface="Arial" panose="020B0604020202020204" pitchFamily="34" charset="0"/>
              </a:rPr>
            </a:br>
            <a:br>
              <a:rPr kumimoji="0" lang="en-US" altLang="en-US" sz="2000" b="0" i="0" u="none" strike="noStrike" cap="none" normalizeH="0" baseline="0" dirty="0">
                <a:ln>
                  <a:noFill/>
                </a:ln>
                <a:solidFill>
                  <a:srgbClr val="222222"/>
                </a:solidFill>
                <a:effectLst/>
                <a:cs typeface="Arial" panose="020B0604020202020204" pitchFamily="34" charset="0"/>
              </a:rPr>
            </a:br>
            <a:r>
              <a:rPr kumimoji="0" lang="en-US" altLang="en-US" sz="2000" b="0" i="0" u="none" strike="noStrike" cap="none" normalizeH="0" baseline="0" dirty="0">
                <a:ln>
                  <a:noFill/>
                </a:ln>
                <a:solidFill>
                  <a:srgbClr val="222222"/>
                </a:solidFill>
                <a:effectLst/>
                <a:cs typeface="Arial" panose="020B0604020202020204" pitchFamily="34" charset="0"/>
              </a:rPr>
              <a:t>If the statement is incorrect, select the answer choice that makes the statement correct.</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cs typeface="Arial" panose="020B0604020202020204" pitchFamily="34" charset="0"/>
              </a:rPr>
              <a:t> No change is needed</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cs typeface="Arial" panose="020B0604020202020204" pitchFamily="34" charset="0"/>
              </a:rPr>
              <a:t> automatic scaling</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cs typeface="Arial" panose="020B0604020202020204" pitchFamily="34" charset="0"/>
              </a:rPr>
              <a:t> data compression</a:t>
            </a:r>
            <a:endParaRPr kumimoji="0" lang="en-US" altLang="en-US" sz="11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22222"/>
                </a:solidFill>
                <a:effectLst/>
                <a:cs typeface="Arial" panose="020B0604020202020204" pitchFamily="34" charset="0"/>
              </a:rPr>
              <a:t> versioning</a:t>
            </a:r>
            <a:endParaRPr kumimoji="0" lang="en-US" altLang="en-US" sz="3200" b="0" i="0" u="none" strike="noStrike" cap="none" normalizeH="0" baseline="0" dirty="0">
              <a:ln>
                <a:noFill/>
              </a:ln>
              <a:solidFill>
                <a:schemeClr val="tx1"/>
              </a:solidFill>
              <a:effectLst/>
              <a:cs typeface="Arial" panose="020B0604020202020204" pitchFamily="34" charset="0"/>
            </a:endParaRPr>
          </a:p>
        </p:txBody>
      </p:sp>
    </p:spTree>
    <p:controls>
      <mc:AlternateContent xmlns:mc="http://schemas.openxmlformats.org/markup-compatibility/2006">
        <mc:Choice xmlns:v="urn:schemas-microsoft-com:vml" Requires="v">
          <p:control name="HTMLOption4" r:id="rId1" imgW="1371600" imgH="266760"/>
        </mc:Choice>
        <mc:Fallback>
          <p:control name="HTMLOption4" r:id="rId1" imgW="1371600" imgH="266760">
            <p:pic>
              <p:nvPicPr>
                <p:cNvPr id="10" name="HTMLOption4">
                  <a:extLst>
                    <a:ext uri="{FF2B5EF4-FFF2-40B4-BE49-F238E27FC236}">
                      <a16:creationId xmlns:a16="http://schemas.microsoft.com/office/drawing/2014/main" id="{0C3BEA30-7765-4C8C-9073-51A2115FC664}"/>
                    </a:ext>
                  </a:extLst>
                </p:cNvPr>
                <p:cNvPicPr preferRelativeResize="0">
                  <a:picLocks noChangeArrowheads="1" noChangeShapeType="1"/>
                </p:cNvPicPr>
                <p:nvPr/>
              </p:nvPicPr>
              <p:blipFill>
                <a:blip r:embed="rId6"/>
                <a:srcRect/>
                <a:stretch>
                  <a:fillRect/>
                </a:stretch>
              </p:blipFill>
              <p:spPr bwMode="auto">
                <a:xfrm>
                  <a:off x="311426" y="1573696"/>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Option5" r:id="rId2" imgW="1371600" imgH="266760"/>
        </mc:Choice>
        <mc:Fallback>
          <p:control name="HTMLOption5" r:id="rId2" imgW="1371600" imgH="266760">
            <p:pic>
              <p:nvPicPr>
                <p:cNvPr id="11" name="HTMLOption5">
                  <a:extLst>
                    <a:ext uri="{FF2B5EF4-FFF2-40B4-BE49-F238E27FC236}">
                      <a16:creationId xmlns:a16="http://schemas.microsoft.com/office/drawing/2014/main" id="{33903AAA-D02F-42B6-AA08-48621436799E}"/>
                    </a:ext>
                  </a:extLst>
                </p:cNvPr>
                <p:cNvPicPr preferRelativeResize="0">
                  <a:picLocks noChangeArrowheads="1" noChangeShapeType="1"/>
                </p:cNvPicPr>
                <p:nvPr/>
              </p:nvPicPr>
              <p:blipFill>
                <a:blip r:embed="rId6"/>
                <a:srcRect/>
                <a:stretch>
                  <a:fillRect/>
                </a:stretch>
              </p:blipFill>
              <p:spPr bwMode="auto">
                <a:xfrm>
                  <a:off x="311426" y="1573696"/>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Option6" r:id="rId3" imgW="1371600" imgH="266760"/>
        </mc:Choice>
        <mc:Fallback>
          <p:control name="HTMLOption6" r:id="rId3" imgW="1371600" imgH="266760">
            <p:pic>
              <p:nvPicPr>
                <p:cNvPr id="12" name="HTMLOption6">
                  <a:extLst>
                    <a:ext uri="{FF2B5EF4-FFF2-40B4-BE49-F238E27FC236}">
                      <a16:creationId xmlns:a16="http://schemas.microsoft.com/office/drawing/2014/main" id="{BE51622C-440D-421A-AF80-A5B98FC1D49B}"/>
                    </a:ext>
                  </a:extLst>
                </p:cNvPr>
                <p:cNvPicPr preferRelativeResize="0">
                  <a:picLocks noChangeArrowheads="1" noChangeShapeType="1"/>
                </p:cNvPicPr>
                <p:nvPr/>
              </p:nvPicPr>
              <p:blipFill>
                <a:blip r:embed="rId6"/>
                <a:srcRect/>
                <a:stretch>
                  <a:fillRect/>
                </a:stretch>
              </p:blipFill>
              <p:spPr bwMode="auto">
                <a:xfrm>
                  <a:off x="311426" y="1573696"/>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Option7" r:id="rId4" imgW="1371600" imgH="266760"/>
        </mc:Choice>
        <mc:Fallback>
          <p:control name="HTMLOption7" r:id="rId4" imgW="1371600" imgH="266760">
            <p:pic>
              <p:nvPicPr>
                <p:cNvPr id="13" name="HTMLOption7">
                  <a:extLst>
                    <a:ext uri="{FF2B5EF4-FFF2-40B4-BE49-F238E27FC236}">
                      <a16:creationId xmlns:a16="http://schemas.microsoft.com/office/drawing/2014/main" id="{CE5FFDC2-6DE5-425D-9139-E90A98EB34CC}"/>
                    </a:ext>
                  </a:extLst>
                </p:cNvPr>
                <p:cNvPicPr preferRelativeResize="0">
                  <a:picLocks noChangeArrowheads="1" noChangeShapeType="1"/>
                </p:cNvPicPr>
                <p:nvPr/>
              </p:nvPicPr>
              <p:blipFill>
                <a:blip r:embed="rId6"/>
                <a:srcRect/>
                <a:stretch>
                  <a:fillRect/>
                </a:stretch>
              </p:blipFill>
              <p:spPr bwMode="auto">
                <a:xfrm>
                  <a:off x="311426" y="1573696"/>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49934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131C-03C2-47C4-8A5A-4633E9635840}"/>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02901D6F-BEEF-4440-8624-5818B798A5DC}"/>
              </a:ext>
            </a:extLst>
          </p:cNvPr>
          <p:cNvSpPr>
            <a:spLocks noChangeArrowheads="1"/>
          </p:cNvSpPr>
          <p:nvPr/>
        </p:nvSpPr>
        <p:spPr bwMode="auto">
          <a:xfrm>
            <a:off x="381000" y="1027906"/>
            <a:ext cx="11429999" cy="40061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You have an Azure environment that contains multiple Azure virtual machines.</a:t>
            </a:r>
            <a:br>
              <a:rPr kumimoji="0" lang="en-US" altLang="en-US" b="0" i="0" u="none" strike="noStrike" cap="none" normalizeH="0" baseline="0" dirty="0">
                <a:ln>
                  <a:noFill/>
                </a:ln>
                <a:solidFill>
                  <a:srgbClr val="222222"/>
                </a:solidFill>
                <a:effectLst/>
                <a:cs typeface="Arial" panose="020B0604020202020204" pitchFamily="34" charset="0"/>
              </a:rPr>
            </a:br>
            <a:br>
              <a:rPr kumimoji="0" lang="en-US" altLang="en-US" b="0" i="0" u="none" strike="noStrike" cap="none" normalizeH="0" baseline="0" dirty="0">
                <a:ln>
                  <a:noFill/>
                </a:ln>
                <a:solidFill>
                  <a:srgbClr val="222222"/>
                </a:solidFill>
                <a:effectLst/>
                <a:cs typeface="Arial" panose="020B0604020202020204" pitchFamily="34" charset="0"/>
              </a:rPr>
            </a:br>
            <a:r>
              <a:rPr kumimoji="0" lang="en-US" altLang="en-US" b="0" i="0" u="none" strike="noStrike" cap="none" normalizeH="0" baseline="0" dirty="0">
                <a:ln>
                  <a:noFill/>
                </a:ln>
                <a:solidFill>
                  <a:srgbClr val="222222"/>
                </a:solidFill>
                <a:effectLst/>
                <a:cs typeface="Arial" panose="020B0604020202020204" pitchFamily="34" charset="0"/>
              </a:rPr>
              <a:t>You plan to implement a solution that enables the client computers on your on-premises network to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 communicate to the Azure virtual machines.</a:t>
            </a:r>
            <a:br>
              <a:rPr kumimoji="0" lang="en-US" altLang="en-US" b="0" i="0" u="none" strike="noStrike" cap="none" normalizeH="0" baseline="0" dirty="0">
                <a:ln>
                  <a:noFill/>
                </a:ln>
                <a:solidFill>
                  <a:srgbClr val="222222"/>
                </a:solidFill>
                <a:effectLst/>
                <a:cs typeface="Arial" panose="020B0604020202020204" pitchFamily="34" charset="0"/>
              </a:rPr>
            </a:br>
            <a:br>
              <a:rPr kumimoji="0" lang="en-US" altLang="en-US" b="0" i="0" u="none" strike="noStrike" cap="none" normalizeH="0" baseline="0" dirty="0">
                <a:ln>
                  <a:noFill/>
                </a:ln>
                <a:solidFill>
                  <a:srgbClr val="222222"/>
                </a:solidFill>
                <a:effectLst/>
                <a:cs typeface="Arial" panose="020B0604020202020204" pitchFamily="34" charset="0"/>
              </a:rPr>
            </a:br>
            <a:r>
              <a:rPr kumimoji="0" lang="en-US" altLang="en-US" b="0" i="0" u="none" strike="noStrike" cap="none" normalizeH="0" baseline="0" dirty="0">
                <a:ln>
                  <a:noFill/>
                </a:ln>
                <a:solidFill>
                  <a:srgbClr val="222222"/>
                </a:solidFill>
                <a:effectLst/>
                <a:cs typeface="Arial" panose="020B0604020202020204" pitchFamily="34" charset="0"/>
              </a:rPr>
              <a:t>You need to recommend which Azure resources must be created for the planned solution.</a:t>
            </a:r>
            <a:br>
              <a:rPr kumimoji="0" lang="en-US" altLang="en-US" b="0" i="0" u="none" strike="noStrike" cap="none" normalizeH="0" baseline="0" dirty="0">
                <a:ln>
                  <a:noFill/>
                </a:ln>
                <a:solidFill>
                  <a:srgbClr val="222222"/>
                </a:solidFill>
                <a:effectLst/>
                <a:cs typeface="Arial" panose="020B0604020202020204" pitchFamily="34" charset="0"/>
              </a:rPr>
            </a:br>
            <a:br>
              <a:rPr kumimoji="0" lang="en-US" altLang="en-US" b="0" i="0" u="none" strike="noStrike" cap="none" normalizeH="0" baseline="0" dirty="0">
                <a:ln>
                  <a:noFill/>
                </a:ln>
                <a:solidFill>
                  <a:srgbClr val="222222"/>
                </a:solidFill>
                <a:effectLst/>
                <a:cs typeface="Arial" panose="020B0604020202020204" pitchFamily="34" charset="0"/>
              </a:rPr>
            </a:br>
            <a:r>
              <a:rPr kumimoji="0" lang="en-US" altLang="en-US" b="0" i="0" u="none" strike="noStrike" cap="none" normalizeH="0" baseline="0" dirty="0">
                <a:ln>
                  <a:noFill/>
                </a:ln>
                <a:solidFill>
                  <a:srgbClr val="222222"/>
                </a:solidFill>
                <a:effectLst/>
                <a:cs typeface="Arial" panose="020B0604020202020204" pitchFamily="34" charset="0"/>
              </a:rPr>
              <a:t>Which two Azure resources should you include in the recommendation? Each correct answer presents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 part of the solution. NOTE: Each correct selection is worth one point.</a:t>
            </a:r>
            <a:endParaRPr kumimoji="0" lang="en-US" altLang="en-US" sz="105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 a virtual network gateway</a:t>
            </a:r>
            <a:endParaRPr kumimoji="0" lang="en-US" altLang="en-US" sz="105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 a load balancer</a:t>
            </a:r>
            <a:endParaRPr kumimoji="0" lang="en-US" altLang="en-US" sz="105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 an application gateway</a:t>
            </a:r>
            <a:endParaRPr kumimoji="0" lang="en-US" altLang="en-US" sz="105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 a virtual network</a:t>
            </a:r>
            <a:endParaRPr kumimoji="0" lang="en-US" altLang="en-US" sz="105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 a gateway subnet</a:t>
            </a:r>
            <a:endParaRPr kumimoji="0" lang="en-US" altLang="en-US" sz="2800" b="0" i="0" u="none" strike="noStrike" cap="none" normalizeH="0" baseline="0" dirty="0">
              <a:ln>
                <a:noFill/>
              </a:ln>
              <a:solidFill>
                <a:schemeClr val="tx1"/>
              </a:solidFill>
              <a:effectLst/>
              <a:cs typeface="Arial" panose="020B0604020202020204" pitchFamily="34" charset="0"/>
            </a:endParaRPr>
          </a:p>
        </p:txBody>
      </p:sp>
    </p:spTree>
    <p:controls>
      <mc:AlternateContent xmlns:mc="http://schemas.openxmlformats.org/markup-compatibility/2006">
        <mc:Choice xmlns:v="urn:schemas-microsoft-com:vml" Requires="v">
          <p:control name="HTMLCheckbox1" r:id="rId1" imgW="1022400" imgH="387360"/>
        </mc:Choice>
        <mc:Fallback>
          <p:control name="HTMLCheckbox1" r:id="rId1" imgW="1022400" imgH="387360">
            <p:pic>
              <p:nvPicPr>
                <p:cNvPr id="5" name="HTMLCheckbox1">
                  <a:extLst>
                    <a:ext uri="{FF2B5EF4-FFF2-40B4-BE49-F238E27FC236}">
                      <a16:creationId xmlns:a16="http://schemas.microsoft.com/office/drawing/2014/main" id="{D1B6A790-1D0D-4EB9-836D-7C264D2F209D}"/>
                    </a:ext>
                  </a:extLst>
                </p:cNvPr>
                <p:cNvPicPr preferRelativeResize="0">
                  <a:picLocks noChangeArrowheads="1" noChangeShapeType="1"/>
                </p:cNvPicPr>
                <p:nvPr/>
              </p:nvPicPr>
              <p:blipFill>
                <a:blip r:embed="rId7"/>
                <a:srcRect/>
                <a:stretch>
                  <a:fillRect/>
                </a:stretch>
              </p:blipFill>
              <p:spPr bwMode="auto">
                <a:xfrm>
                  <a:off x="-341586" y="3011214"/>
                  <a:ext cx="1021529" cy="388564"/>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2" r:id="rId2" imgW="1022400" imgH="387360"/>
        </mc:Choice>
        <mc:Fallback>
          <p:control name="HTMLCheckbox2" r:id="rId2" imgW="1022400" imgH="387360">
            <p:pic>
              <p:nvPicPr>
                <p:cNvPr id="6" name="HTMLCheckbox2">
                  <a:extLst>
                    <a:ext uri="{FF2B5EF4-FFF2-40B4-BE49-F238E27FC236}">
                      <a16:creationId xmlns:a16="http://schemas.microsoft.com/office/drawing/2014/main" id="{16375944-DF0B-4D12-B747-FDDC13290DB1}"/>
                    </a:ext>
                  </a:extLst>
                </p:cNvPr>
                <p:cNvPicPr preferRelativeResize="0">
                  <a:picLocks noChangeArrowheads="1" noChangeShapeType="1"/>
                </p:cNvPicPr>
                <p:nvPr/>
              </p:nvPicPr>
              <p:blipFill>
                <a:blip r:embed="rId7"/>
                <a:srcRect/>
                <a:stretch>
                  <a:fillRect/>
                </a:stretch>
              </p:blipFill>
              <p:spPr bwMode="auto">
                <a:xfrm>
                  <a:off x="-341586" y="3011214"/>
                  <a:ext cx="1021529" cy="388564"/>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3" r:id="rId3" imgW="1022400" imgH="387360"/>
        </mc:Choice>
        <mc:Fallback>
          <p:control name="HTMLCheckbox3" r:id="rId3" imgW="1022400" imgH="387360">
            <p:pic>
              <p:nvPicPr>
                <p:cNvPr id="7" name="HTMLCheckbox3">
                  <a:extLst>
                    <a:ext uri="{FF2B5EF4-FFF2-40B4-BE49-F238E27FC236}">
                      <a16:creationId xmlns:a16="http://schemas.microsoft.com/office/drawing/2014/main" id="{3D4AAF25-6F88-4A9A-B94B-72C3B40AF6AD}"/>
                    </a:ext>
                  </a:extLst>
                </p:cNvPr>
                <p:cNvPicPr preferRelativeResize="0">
                  <a:picLocks noChangeArrowheads="1" noChangeShapeType="1"/>
                </p:cNvPicPr>
                <p:nvPr/>
              </p:nvPicPr>
              <p:blipFill>
                <a:blip r:embed="rId7"/>
                <a:srcRect/>
                <a:stretch>
                  <a:fillRect/>
                </a:stretch>
              </p:blipFill>
              <p:spPr bwMode="auto">
                <a:xfrm>
                  <a:off x="-341586" y="3011214"/>
                  <a:ext cx="1021529" cy="388564"/>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4" r:id="rId4" imgW="1022400" imgH="387360"/>
        </mc:Choice>
        <mc:Fallback>
          <p:control name="HTMLCheckbox4" r:id="rId4" imgW="1022400" imgH="387360">
            <p:pic>
              <p:nvPicPr>
                <p:cNvPr id="8" name="HTMLCheckbox4">
                  <a:extLst>
                    <a:ext uri="{FF2B5EF4-FFF2-40B4-BE49-F238E27FC236}">
                      <a16:creationId xmlns:a16="http://schemas.microsoft.com/office/drawing/2014/main" id="{0F52293E-6A51-40ED-9E07-7616917B7638}"/>
                    </a:ext>
                  </a:extLst>
                </p:cNvPr>
                <p:cNvPicPr preferRelativeResize="0">
                  <a:picLocks noChangeArrowheads="1" noChangeShapeType="1"/>
                </p:cNvPicPr>
                <p:nvPr/>
              </p:nvPicPr>
              <p:blipFill>
                <a:blip r:embed="rId7"/>
                <a:srcRect/>
                <a:stretch>
                  <a:fillRect/>
                </a:stretch>
              </p:blipFill>
              <p:spPr bwMode="auto">
                <a:xfrm>
                  <a:off x="-341586" y="3011214"/>
                  <a:ext cx="1021529" cy="388564"/>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5" r:id="rId5" imgW="1022400" imgH="387360"/>
        </mc:Choice>
        <mc:Fallback>
          <p:control name="HTMLCheckbox5" r:id="rId5" imgW="1022400" imgH="387360">
            <p:pic>
              <p:nvPicPr>
                <p:cNvPr id="9" name="HTMLCheckbox5">
                  <a:extLst>
                    <a:ext uri="{FF2B5EF4-FFF2-40B4-BE49-F238E27FC236}">
                      <a16:creationId xmlns:a16="http://schemas.microsoft.com/office/drawing/2014/main" id="{DD4D6DC7-C8A7-4722-B8F8-AE376B1D3B8F}"/>
                    </a:ext>
                  </a:extLst>
                </p:cNvPr>
                <p:cNvPicPr preferRelativeResize="0">
                  <a:picLocks noChangeArrowheads="1" noChangeShapeType="1"/>
                </p:cNvPicPr>
                <p:nvPr/>
              </p:nvPicPr>
              <p:blipFill>
                <a:blip r:embed="rId7"/>
                <a:srcRect/>
                <a:stretch>
                  <a:fillRect/>
                </a:stretch>
              </p:blipFill>
              <p:spPr bwMode="auto">
                <a:xfrm>
                  <a:off x="-341586" y="3011214"/>
                  <a:ext cx="1021529" cy="388564"/>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220440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20B12-6405-4689-B61A-762EE71D25C0}"/>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7023B23B-21B3-4971-9E9F-D5DF66CE8043}"/>
              </a:ext>
            </a:extLst>
          </p:cNvPr>
          <p:cNvSpPr>
            <a:spLocks noChangeArrowheads="1"/>
          </p:cNvSpPr>
          <p:nvPr/>
        </p:nvSpPr>
        <p:spPr bwMode="auto">
          <a:xfrm>
            <a:off x="1697421" y="834689"/>
            <a:ext cx="7888013" cy="42524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What</a:t>
            </a:r>
            <a:r>
              <a:rPr kumimoji="0" lang="en-US" altLang="en-US" sz="2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can Azure Information Protection encrypt?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an Azure Storage account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kumimoji="0" lang="en-US" altLang="en-US" sz="2800" b="0" i="0" u="none" strike="noStrike" cap="none" normalizeH="0" baseline="0" dirty="0">
                <a:ln>
                  <a:noFill/>
                </a:ln>
                <a:solidFill>
                  <a:srgbClr val="222222"/>
                </a:solidFill>
                <a:effectLst/>
                <a:highlight>
                  <a:srgbClr val="FFFF00"/>
                </a:highlight>
                <a:latin typeface="Arial" panose="020B0604020202020204" pitchFamily="34" charset="0"/>
                <a:cs typeface="Arial" panose="020B0604020202020204" pitchFamily="34" charset="0"/>
              </a:rPr>
              <a:t>documents and email messages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an Azure SQL database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network traffic</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endParaRPr kumimoji="0" lang="en-US" altLang="en-US" sz="4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ontrols>
      <mc:AlternateContent xmlns:mc="http://schemas.openxmlformats.org/markup-compatibility/2006">
        <mc:Choice xmlns:v="urn:schemas-microsoft-com:vml" Requires="v">
          <p:control name="HTMLCheckbox3" r:id="rId1" imgW="1371600" imgH="266760"/>
        </mc:Choice>
        <mc:Fallback>
          <p:control name="HTMLCheckbox3" r:id="rId1" imgW="1371600" imgH="266760">
            <p:pic>
              <p:nvPicPr>
                <p:cNvPr id="7" name="HTMLCheckbox3">
                  <a:extLst>
                    <a:ext uri="{FF2B5EF4-FFF2-40B4-BE49-F238E27FC236}">
                      <a16:creationId xmlns:a16="http://schemas.microsoft.com/office/drawing/2014/main" id="{E6317968-77AA-4786-929C-9C44DA1FA53B}"/>
                    </a:ext>
                  </a:extLst>
                </p:cNvPr>
                <p:cNvPicPr preferRelativeResize="0">
                  <a:picLocks noChangeArrowheads="1" noChangeShapeType="1"/>
                </p:cNvPicPr>
                <p:nvPr/>
              </p:nvPicPr>
              <p:blipFill>
                <a:blip r:embed="rId4"/>
                <a:srcRect/>
                <a:stretch>
                  <a:fillRect/>
                </a:stretch>
              </p:blipFill>
              <p:spPr bwMode="auto">
                <a:xfrm>
                  <a:off x="2606566" y="4420912"/>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4" r:id="rId2" imgW="1371600" imgH="266760"/>
        </mc:Choice>
        <mc:Fallback>
          <p:control name="HTMLCheckbox4" r:id="rId2" imgW="1371600" imgH="266760">
            <p:pic>
              <p:nvPicPr>
                <p:cNvPr id="8" name="HTMLCheckbox4">
                  <a:extLst>
                    <a:ext uri="{FF2B5EF4-FFF2-40B4-BE49-F238E27FC236}">
                      <a16:creationId xmlns:a16="http://schemas.microsoft.com/office/drawing/2014/main" id="{371253A2-2892-4D10-A09E-F6985F548515}"/>
                    </a:ext>
                  </a:extLst>
                </p:cNvPr>
                <p:cNvPicPr preferRelativeResize="0">
                  <a:picLocks noChangeArrowheads="1" noChangeShapeType="1"/>
                </p:cNvPicPr>
                <p:nvPr/>
              </p:nvPicPr>
              <p:blipFill>
                <a:blip r:embed="rId4"/>
                <a:srcRect/>
                <a:stretch>
                  <a:fillRect/>
                </a:stretch>
              </p:blipFill>
              <p:spPr bwMode="auto">
                <a:xfrm>
                  <a:off x="2464675" y="4692868"/>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7703924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6374-6819-4C0D-8CE9-B84A24866C8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DB76EA-8827-48FD-B708-BD045AF8A28E}"/>
              </a:ext>
            </a:extLst>
          </p:cNvPr>
          <p:cNvSpPr>
            <a:spLocks noGrp="1"/>
          </p:cNvSpPr>
          <p:nvPr>
            <p:ph idx="1"/>
          </p:nvPr>
        </p:nvSpPr>
        <p:spPr/>
        <p:txBody>
          <a:bodyPr/>
          <a:lstStyle/>
          <a:p>
            <a:endParaRPr lang="en-IN" dirty="0"/>
          </a:p>
        </p:txBody>
      </p:sp>
      <p:sp>
        <p:nvSpPr>
          <p:cNvPr id="4" name="Rectangle 1">
            <a:extLst>
              <a:ext uri="{FF2B5EF4-FFF2-40B4-BE49-F238E27FC236}">
                <a16:creationId xmlns:a16="http://schemas.microsoft.com/office/drawing/2014/main" id="{C14738E6-C4F3-4239-820A-EFD46C68E687}"/>
              </a:ext>
            </a:extLst>
          </p:cNvPr>
          <p:cNvSpPr>
            <a:spLocks noChangeArrowheads="1"/>
          </p:cNvSpPr>
          <p:nvPr/>
        </p:nvSpPr>
        <p:spPr bwMode="auto">
          <a:xfrm>
            <a:off x="1653209" y="1775929"/>
            <a:ext cx="10857781" cy="40369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You have several virtual machines in an Azure subscription. You create a new subscription.</a:t>
            </a:r>
            <a:b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b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The virtual machines cannot be moved to the new subscription.</a:t>
            </a:r>
            <a:b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b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Instructions: Review the underlined text. If it makes the statement correct, select “No change is needed”.</a:t>
            </a:r>
            <a:b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b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If the statement is incorrect, select the answer choice that makes the statement correct.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No change is needed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rgbClr val="222222"/>
                </a:solidFill>
                <a:effectLst/>
                <a:highlight>
                  <a:srgbClr val="FFFF00"/>
                </a:highlight>
                <a:latin typeface="Arial" panose="020B0604020202020204" pitchFamily="34" charset="0"/>
                <a:cs typeface="Arial" panose="020B0604020202020204" pitchFamily="34" charset="0"/>
              </a:rPr>
              <a:t>The virtual machines can be moved to the new subscription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The virtual machines can be moved to the new subscription only if they are all in the same resource group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The virtual machines can be moved to the new subscription only if they run Windows Server 2016.</a:t>
            </a:r>
            <a:endParaRPr kumimoji="0" lang="en-US" alt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ontrols>
      <mc:AlternateContent xmlns:mc="http://schemas.openxmlformats.org/markup-compatibility/2006">
        <mc:Choice xmlns:v="urn:schemas-microsoft-com:vml" Requires="v">
          <p:control name="HTMLCheckbox1" r:id="rId1" imgW="1371600" imgH="266760"/>
        </mc:Choice>
        <mc:Fallback>
          <p:control name="HTMLCheckbox1" r:id="rId1" imgW="1371600" imgH="266760">
            <p:pic>
              <p:nvPicPr>
                <p:cNvPr id="5" name="HTMLCheckbox1">
                  <a:extLst>
                    <a:ext uri="{FF2B5EF4-FFF2-40B4-BE49-F238E27FC236}">
                      <a16:creationId xmlns:a16="http://schemas.microsoft.com/office/drawing/2014/main" id="{F9404589-150C-487A-8A09-3CBB59F26620}"/>
                    </a:ext>
                  </a:extLst>
                </p:cNvPr>
                <p:cNvPicPr preferRelativeResize="0">
                  <a:picLocks noChangeArrowheads="1" noChangeShapeType="1"/>
                </p:cNvPicPr>
                <p:nvPr/>
              </p:nvPicPr>
              <p:blipFill>
                <a:blip r:embed="rId6"/>
                <a:srcRect/>
                <a:stretch>
                  <a:fillRect/>
                </a:stretch>
              </p:blipFill>
              <p:spPr bwMode="auto">
                <a:xfrm>
                  <a:off x="1653209" y="3565809"/>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2" r:id="rId2" imgW="1371600" imgH="266760"/>
        </mc:Choice>
        <mc:Fallback>
          <p:control name="HTMLCheckbox2" r:id="rId2" imgW="1371600" imgH="266760">
            <p:pic>
              <p:nvPicPr>
                <p:cNvPr id="6" name="HTMLCheckbox2">
                  <a:extLst>
                    <a:ext uri="{FF2B5EF4-FFF2-40B4-BE49-F238E27FC236}">
                      <a16:creationId xmlns:a16="http://schemas.microsoft.com/office/drawing/2014/main" id="{4F6E4EA3-388E-4BAB-A84C-8490AB0DCC9A}"/>
                    </a:ext>
                  </a:extLst>
                </p:cNvPr>
                <p:cNvPicPr preferRelativeResize="0">
                  <a:picLocks noChangeArrowheads="1" noChangeShapeType="1"/>
                </p:cNvPicPr>
                <p:nvPr/>
              </p:nvPicPr>
              <p:blipFill>
                <a:blip r:embed="rId6"/>
                <a:srcRect/>
                <a:stretch>
                  <a:fillRect/>
                </a:stretch>
              </p:blipFill>
              <p:spPr bwMode="auto">
                <a:xfrm>
                  <a:off x="1653209" y="3565809"/>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3" r:id="rId3" imgW="1371600" imgH="266760"/>
        </mc:Choice>
        <mc:Fallback>
          <p:control name="HTMLCheckbox3" r:id="rId3" imgW="1371600" imgH="266760">
            <p:pic>
              <p:nvPicPr>
                <p:cNvPr id="7" name="HTMLCheckbox3">
                  <a:extLst>
                    <a:ext uri="{FF2B5EF4-FFF2-40B4-BE49-F238E27FC236}">
                      <a16:creationId xmlns:a16="http://schemas.microsoft.com/office/drawing/2014/main" id="{8716FD83-7467-40A5-8C81-D6E704B7FFAD}"/>
                    </a:ext>
                  </a:extLst>
                </p:cNvPr>
                <p:cNvPicPr preferRelativeResize="0">
                  <a:picLocks noChangeArrowheads="1" noChangeShapeType="1"/>
                </p:cNvPicPr>
                <p:nvPr/>
              </p:nvPicPr>
              <p:blipFill>
                <a:blip r:embed="rId6"/>
                <a:srcRect/>
                <a:stretch>
                  <a:fillRect/>
                </a:stretch>
              </p:blipFill>
              <p:spPr bwMode="auto">
                <a:xfrm>
                  <a:off x="1653209" y="3565809"/>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4" r:id="rId4" imgW="1371600" imgH="266760"/>
        </mc:Choice>
        <mc:Fallback>
          <p:control name="HTMLCheckbox4" r:id="rId4" imgW="1371600" imgH="266760">
            <p:pic>
              <p:nvPicPr>
                <p:cNvPr id="8" name="HTMLCheckbox4">
                  <a:extLst>
                    <a:ext uri="{FF2B5EF4-FFF2-40B4-BE49-F238E27FC236}">
                      <a16:creationId xmlns:a16="http://schemas.microsoft.com/office/drawing/2014/main" id="{E6AE1F7B-8B5C-4E6E-9F6A-61410B06DEF1}"/>
                    </a:ext>
                  </a:extLst>
                </p:cNvPr>
                <p:cNvPicPr preferRelativeResize="0">
                  <a:picLocks noChangeArrowheads="1" noChangeShapeType="1"/>
                </p:cNvPicPr>
                <p:nvPr/>
              </p:nvPicPr>
              <p:blipFill>
                <a:blip r:embed="rId6"/>
                <a:srcRect/>
                <a:stretch>
                  <a:fillRect/>
                </a:stretch>
              </p:blipFill>
              <p:spPr bwMode="auto">
                <a:xfrm>
                  <a:off x="1653209" y="3565809"/>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897484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ABA9-0A06-4A89-B267-39FCD36352D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8923105-ABA1-4F01-A857-0F2AD6075499}"/>
              </a:ext>
            </a:extLst>
          </p:cNvPr>
          <p:cNvSpPr>
            <a:spLocks noGrp="1"/>
          </p:cNvSpPr>
          <p:nvPr>
            <p:ph idx="1"/>
          </p:nvPr>
        </p:nvSpPr>
        <p:spPr/>
        <p:txBody>
          <a:bodyPr/>
          <a:lstStyle/>
          <a:p>
            <a:endParaRPr lang="en-IN" dirty="0"/>
          </a:p>
        </p:txBody>
      </p:sp>
      <p:pic>
        <p:nvPicPr>
          <p:cNvPr id="8194" name="Picture 2">
            <a:extLst>
              <a:ext uri="{FF2B5EF4-FFF2-40B4-BE49-F238E27FC236}">
                <a16:creationId xmlns:a16="http://schemas.microsoft.com/office/drawing/2014/main" id="{77E9D6D9-9B85-47BD-8346-AFFD5B009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1988"/>
            <a:ext cx="12192000"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53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F2C62-E739-496B-9011-2A2EEBE090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288C87-D3FA-43B0-9AC9-04C3255C4391}"/>
              </a:ext>
            </a:extLst>
          </p:cNvPr>
          <p:cNvSpPr>
            <a:spLocks noGrp="1"/>
          </p:cNvSpPr>
          <p:nvPr>
            <p:ph idx="1"/>
          </p:nvPr>
        </p:nvSpPr>
        <p:spPr/>
        <p:txBody>
          <a:bodyPr/>
          <a:lstStyle/>
          <a:p>
            <a:endParaRPr lang="en-IN"/>
          </a:p>
        </p:txBody>
      </p:sp>
      <p:pic>
        <p:nvPicPr>
          <p:cNvPr id="17410" name="Picture 2">
            <a:extLst>
              <a:ext uri="{FF2B5EF4-FFF2-40B4-BE49-F238E27FC236}">
                <a16:creationId xmlns:a16="http://schemas.microsoft.com/office/drawing/2014/main" id="{07175BEE-B855-483A-BBFD-35B6DFAA6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923843"/>
            <a:ext cx="9842593" cy="3298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132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ECF8-6F11-4D07-BDA9-137CF438AB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D2EF2D4-4F85-48E7-B521-20F98313AE36}"/>
              </a:ext>
            </a:extLst>
          </p:cNvPr>
          <p:cNvSpPr>
            <a:spLocks noGrp="1"/>
          </p:cNvSpPr>
          <p:nvPr>
            <p:ph idx="1"/>
          </p:nvPr>
        </p:nvSpPr>
        <p:spPr/>
        <p:txBody>
          <a:bodyPr/>
          <a:lstStyle/>
          <a:p>
            <a:endParaRPr lang="en-IN"/>
          </a:p>
        </p:txBody>
      </p:sp>
      <p:pic>
        <p:nvPicPr>
          <p:cNvPr id="18434" name="Picture 2">
            <a:extLst>
              <a:ext uri="{FF2B5EF4-FFF2-40B4-BE49-F238E27FC236}">
                <a16:creationId xmlns:a16="http://schemas.microsoft.com/office/drawing/2014/main" id="{35F5D4EB-0185-4C22-83CA-448AFA8F0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613" y="2085975"/>
            <a:ext cx="7724775"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0394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4FB36-3E01-498A-971E-E30F4493F6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3A8767-99AC-4267-8469-60351E7F2742}"/>
              </a:ext>
            </a:extLst>
          </p:cNvPr>
          <p:cNvSpPr>
            <a:spLocks noGrp="1"/>
          </p:cNvSpPr>
          <p:nvPr>
            <p:ph idx="1"/>
          </p:nvPr>
        </p:nvSpPr>
        <p:spPr/>
        <p:txBody>
          <a:bodyPr/>
          <a:lstStyle/>
          <a:p>
            <a:endParaRPr lang="en-IN"/>
          </a:p>
        </p:txBody>
      </p:sp>
      <p:sp>
        <p:nvSpPr>
          <p:cNvPr id="4" name="Rectangle 1">
            <a:extLst>
              <a:ext uri="{FF2B5EF4-FFF2-40B4-BE49-F238E27FC236}">
                <a16:creationId xmlns:a16="http://schemas.microsoft.com/office/drawing/2014/main" id="{7D10ADEB-9C98-4B16-8C19-7AD1DC60631C}"/>
              </a:ext>
            </a:extLst>
          </p:cNvPr>
          <p:cNvSpPr>
            <a:spLocks noChangeArrowheads="1"/>
          </p:cNvSpPr>
          <p:nvPr/>
        </p:nvSpPr>
        <p:spPr bwMode="auto">
          <a:xfrm>
            <a:off x="838200" y="1487463"/>
            <a:ext cx="11055399" cy="38830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222222"/>
                </a:solidFill>
                <a:effectLst/>
                <a:latin typeface="Arial" panose="020B0604020202020204" pitchFamily="34" charset="0"/>
                <a:cs typeface="Arial" panose="020B0604020202020204" pitchFamily="34" charset="0"/>
              </a:rPr>
              <a:t> Your company has a Software Assurance agreement that includes Microsoft SQL Server licenses</a:t>
            </a:r>
            <a:br>
              <a:rPr kumimoji="0" lang="en-US" altLang="en-US" sz="2000" b="0" i="0" u="none" strike="noStrike" cap="none" normalizeH="0" baseline="0">
                <a:ln>
                  <a:noFill/>
                </a:ln>
                <a:solidFill>
                  <a:srgbClr val="222222"/>
                </a:solidFill>
                <a:effectLst/>
                <a:latin typeface="Arial" panose="020B0604020202020204" pitchFamily="34" charset="0"/>
                <a:cs typeface="Arial" panose="020B0604020202020204" pitchFamily="34" charset="0"/>
              </a:rPr>
            </a:br>
            <a:br>
              <a:rPr kumimoji="0" lang="en-US" altLang="en-US" sz="2000" b="0" i="0" u="none" strike="noStrike" cap="none" normalizeH="0" baseline="0">
                <a:ln>
                  <a:noFill/>
                </a:ln>
                <a:solidFill>
                  <a:srgbClr val="222222"/>
                </a:solidFill>
                <a:effectLst/>
                <a:latin typeface="Arial" panose="020B0604020202020204" pitchFamily="34" charset="0"/>
                <a:cs typeface="Arial" panose="020B0604020202020204" pitchFamily="34" charset="0"/>
              </a:rPr>
            </a:br>
            <a:r>
              <a:rPr kumimoji="0" lang="en-US" altLang="en-US" sz="2000" b="0" i="0" u="none" strike="noStrike" cap="none" normalizeH="0" baseline="0">
                <a:ln>
                  <a:noFill/>
                </a:ln>
                <a:solidFill>
                  <a:srgbClr val="222222"/>
                </a:solidFill>
                <a:effectLst/>
                <a:latin typeface="Arial" panose="020B0604020202020204" pitchFamily="34" charset="0"/>
                <a:cs typeface="Arial" panose="020B0604020202020204" pitchFamily="34" charset="0"/>
              </a:rPr>
              <a:t>You plan to deploy SQL Server on Azure virtual machines.</a:t>
            </a:r>
            <a:br>
              <a:rPr kumimoji="0" lang="en-US" altLang="en-US" sz="2000" b="0" i="0" u="none" strike="noStrike" cap="none" normalizeH="0" baseline="0">
                <a:ln>
                  <a:noFill/>
                </a:ln>
                <a:solidFill>
                  <a:srgbClr val="222222"/>
                </a:solidFill>
                <a:effectLst/>
                <a:latin typeface="Arial" panose="020B0604020202020204" pitchFamily="34" charset="0"/>
                <a:cs typeface="Arial" panose="020B0604020202020204" pitchFamily="34" charset="0"/>
              </a:rPr>
            </a:br>
            <a:br>
              <a:rPr kumimoji="0" lang="en-US" altLang="en-US" sz="2000" b="0" i="0" u="none" strike="noStrike" cap="none" normalizeH="0" baseline="0">
                <a:ln>
                  <a:noFill/>
                </a:ln>
                <a:solidFill>
                  <a:srgbClr val="222222"/>
                </a:solidFill>
                <a:effectLst/>
                <a:latin typeface="Arial" panose="020B0604020202020204" pitchFamily="34" charset="0"/>
                <a:cs typeface="Arial" panose="020B0604020202020204" pitchFamily="34" charset="0"/>
              </a:rPr>
            </a:br>
            <a:r>
              <a:rPr kumimoji="0" lang="en-US" altLang="en-US" sz="2000" b="0" i="0" u="none" strike="noStrike" cap="none" normalizeH="0" baseline="0">
                <a:ln>
                  <a:noFill/>
                </a:ln>
                <a:solidFill>
                  <a:srgbClr val="222222"/>
                </a:solidFill>
                <a:effectLst/>
                <a:latin typeface="Arial" panose="020B0604020202020204" pitchFamily="34" charset="0"/>
                <a:cs typeface="Arial" panose="020B0604020202020204" pitchFamily="34" charset="0"/>
              </a:rPr>
              <a:t>What should you do to minimize licensing costs for the deployment?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222222"/>
                </a:solidFill>
                <a:effectLst/>
                <a:latin typeface="Arial" panose="020B0604020202020204" pitchFamily="34" charset="0"/>
                <a:cs typeface="Arial" panose="020B0604020202020204" pitchFamily="34" charset="0"/>
              </a:rPr>
              <a:t> Use Azure reservations.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222222"/>
                </a:solidFill>
                <a:effectLst/>
                <a:latin typeface="Arial" panose="020B0604020202020204" pitchFamily="34" charset="0"/>
                <a:cs typeface="Arial" panose="020B0604020202020204" pitchFamily="34" charset="0"/>
              </a:rPr>
              <a:t> Use Azure Hybrid Benefit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222222"/>
                </a:solidFill>
                <a:effectLst/>
                <a:latin typeface="Arial" panose="020B0604020202020204" pitchFamily="34" charset="0"/>
                <a:cs typeface="Arial" panose="020B0604020202020204" pitchFamily="34" charset="0"/>
              </a:rPr>
              <a:t> Deallocate the virtual machines during off hours.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222222"/>
                </a:solidFill>
                <a:effectLst/>
                <a:latin typeface="Arial" panose="020B0604020202020204" pitchFamily="34" charset="0"/>
                <a:cs typeface="Arial" panose="020B0604020202020204" pitchFamily="34" charset="0"/>
              </a:rPr>
              <a:t> Configure Azure Cost Management budgets.</a:t>
            </a:r>
            <a:endParaRPr kumimoji="0" lang="en-US" altLang="en-US" sz="11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3200" b="0" i="0" u="none" strike="noStrike" cap="none" normalizeH="0" baseline="0">
                <a:ln>
                  <a:noFill/>
                </a:ln>
                <a:solidFill>
                  <a:schemeClr val="tx1"/>
                </a:solidFill>
                <a:effectLst/>
                <a:latin typeface="Arial" panose="020B0604020202020204" pitchFamily="34" charset="0"/>
                <a:cs typeface="Arial" panose="020B0604020202020204" pitchFamily="34" charset="0"/>
              </a:rPr>
            </a:br>
            <a:endParaRPr kumimoji="0" lang="en-US" altLang="en-US" sz="3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Tree>
    <p:controls>
      <mc:AlternateContent xmlns:mc="http://schemas.openxmlformats.org/markup-compatibility/2006">
        <mc:Choice xmlns:v="urn:schemas-microsoft-com:vml" Requires="v">
          <p:control name="HTMLOption1" r:id="rId1" imgW="1371600" imgH="266760"/>
        </mc:Choice>
        <mc:Fallback>
          <p:control name="HTMLOption1" r:id="rId1" imgW="1371600" imgH="266760">
            <p:pic>
              <p:nvPicPr>
                <p:cNvPr id="5" name="HTMLOption1">
                  <a:extLst>
                    <a:ext uri="{FF2B5EF4-FFF2-40B4-BE49-F238E27FC236}">
                      <a16:creationId xmlns:a16="http://schemas.microsoft.com/office/drawing/2014/main" id="{B6FCF2D1-0876-47C7-871F-59EBD484FF3E}"/>
                    </a:ext>
                  </a:extLst>
                </p:cNvPr>
                <p:cNvPicPr preferRelativeResize="0">
                  <a:picLocks noChangeArrowheads="1" noChangeShapeType="1"/>
                </p:cNvPicPr>
                <p:nvPr/>
              </p:nvPicPr>
              <p:blipFill>
                <a:blip r:embed="rId6"/>
                <a:srcRect/>
                <a:stretch>
                  <a:fillRect/>
                </a:stretch>
              </p:blipFill>
              <p:spPr bwMode="auto">
                <a:xfrm>
                  <a:off x="838200" y="3200395"/>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Option2" r:id="rId2" imgW="1371600" imgH="266760"/>
        </mc:Choice>
        <mc:Fallback>
          <p:control name="HTMLOption2" r:id="rId2" imgW="1371600" imgH="266760">
            <p:pic>
              <p:nvPicPr>
                <p:cNvPr id="6" name="HTMLOption2">
                  <a:extLst>
                    <a:ext uri="{FF2B5EF4-FFF2-40B4-BE49-F238E27FC236}">
                      <a16:creationId xmlns:a16="http://schemas.microsoft.com/office/drawing/2014/main" id="{3DC41E14-9E59-4434-B506-F7B0E8692144}"/>
                    </a:ext>
                  </a:extLst>
                </p:cNvPr>
                <p:cNvPicPr preferRelativeResize="0">
                  <a:picLocks noChangeArrowheads="1" noChangeShapeType="1"/>
                </p:cNvPicPr>
                <p:nvPr/>
              </p:nvPicPr>
              <p:blipFill>
                <a:blip r:embed="rId6"/>
                <a:srcRect/>
                <a:stretch>
                  <a:fillRect/>
                </a:stretch>
              </p:blipFill>
              <p:spPr bwMode="auto">
                <a:xfrm>
                  <a:off x="838200" y="3200395"/>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Option3" r:id="rId3" imgW="1371600" imgH="266760"/>
        </mc:Choice>
        <mc:Fallback>
          <p:control name="HTMLOption3" r:id="rId3" imgW="1371600" imgH="266760">
            <p:pic>
              <p:nvPicPr>
                <p:cNvPr id="7" name="HTMLOption3">
                  <a:extLst>
                    <a:ext uri="{FF2B5EF4-FFF2-40B4-BE49-F238E27FC236}">
                      <a16:creationId xmlns:a16="http://schemas.microsoft.com/office/drawing/2014/main" id="{724D6948-2AD7-44D7-B063-095C09A6CFFE}"/>
                    </a:ext>
                  </a:extLst>
                </p:cNvPr>
                <p:cNvPicPr preferRelativeResize="0">
                  <a:picLocks noChangeArrowheads="1" noChangeShapeType="1"/>
                </p:cNvPicPr>
                <p:nvPr/>
              </p:nvPicPr>
              <p:blipFill>
                <a:blip r:embed="rId6"/>
                <a:srcRect/>
                <a:stretch>
                  <a:fillRect/>
                </a:stretch>
              </p:blipFill>
              <p:spPr bwMode="auto">
                <a:xfrm>
                  <a:off x="838200" y="3200395"/>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Option4" r:id="rId4" imgW="1371600" imgH="266760"/>
        </mc:Choice>
        <mc:Fallback>
          <p:control name="HTMLOption4" r:id="rId4" imgW="1371600" imgH="266760">
            <p:pic>
              <p:nvPicPr>
                <p:cNvPr id="8" name="HTMLOption4">
                  <a:extLst>
                    <a:ext uri="{FF2B5EF4-FFF2-40B4-BE49-F238E27FC236}">
                      <a16:creationId xmlns:a16="http://schemas.microsoft.com/office/drawing/2014/main" id="{56BDF506-D357-49E0-828F-2176BD573531}"/>
                    </a:ext>
                  </a:extLst>
                </p:cNvPr>
                <p:cNvPicPr preferRelativeResize="0">
                  <a:picLocks noChangeArrowheads="1" noChangeShapeType="1"/>
                </p:cNvPicPr>
                <p:nvPr/>
              </p:nvPicPr>
              <p:blipFill>
                <a:blip r:embed="rId6"/>
                <a:srcRect/>
                <a:stretch>
                  <a:fillRect/>
                </a:stretch>
              </p:blipFill>
              <p:spPr bwMode="auto">
                <a:xfrm>
                  <a:off x="838200" y="3200395"/>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0331367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335A-532D-4BA8-8E7F-B86BF04249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38B547-F093-44F9-9783-5F6EDD3908F6}"/>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17280950-78FA-40F2-96FE-4C2014123F44}"/>
              </a:ext>
            </a:extLst>
          </p:cNvPr>
          <p:cNvSpPr txBox="1"/>
          <p:nvPr/>
        </p:nvSpPr>
        <p:spPr>
          <a:xfrm>
            <a:off x="2047461" y="1305342"/>
            <a:ext cx="7099023" cy="3416320"/>
          </a:xfrm>
          <a:prstGeom prst="rect">
            <a:avLst/>
          </a:prstGeom>
          <a:noFill/>
        </p:spPr>
        <p:txBody>
          <a:bodyPr wrap="square">
            <a:spAutoFit/>
          </a:bodyPr>
          <a:lstStyle/>
          <a:p>
            <a:r>
              <a:rPr lang="en-US" dirty="0"/>
              <a:t>If a resource group named RG1 has a delete lock, only a member of the global administrators group can delete RG1.</a:t>
            </a:r>
          </a:p>
          <a:p>
            <a:endParaRPr lang="en-US" dirty="0"/>
          </a:p>
          <a:p>
            <a:r>
              <a:rPr lang="en-US" dirty="0"/>
              <a:t>Instructions: Review the underlined text. If it makes the statement correct, select “No change is needed”. If the statement is incorrect, select the answer choice that makes the statement correct.</a:t>
            </a:r>
          </a:p>
          <a:p>
            <a:endParaRPr lang="en-US" dirty="0"/>
          </a:p>
          <a:p>
            <a:r>
              <a:rPr lang="en-US" dirty="0"/>
              <a:t> No change is needed</a:t>
            </a:r>
          </a:p>
          <a:p>
            <a:r>
              <a:rPr lang="en-US" dirty="0"/>
              <a:t> the delete lock must be removed before an administrator can delete RG1.</a:t>
            </a:r>
          </a:p>
          <a:p>
            <a:r>
              <a:rPr lang="en-US" dirty="0"/>
              <a:t> an Azure policy must be modified before an administrator can delete RG1.</a:t>
            </a:r>
          </a:p>
          <a:p>
            <a:r>
              <a:rPr lang="en-US" dirty="0"/>
              <a:t> an Azure tag must be added before an administrator can delete RG1.</a:t>
            </a:r>
          </a:p>
        </p:txBody>
      </p:sp>
    </p:spTree>
    <p:extLst>
      <p:ext uri="{BB962C8B-B14F-4D97-AF65-F5344CB8AC3E}">
        <p14:creationId xmlns:p14="http://schemas.microsoft.com/office/powerpoint/2010/main" val="10039671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7D19-815C-4B3A-9168-2666503B0637}"/>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81B5C874-DA78-4490-86EB-8731761A1173}"/>
              </a:ext>
            </a:extLst>
          </p:cNvPr>
          <p:cNvPicPr>
            <a:picLocks noGrp="1" noChangeAspect="1"/>
          </p:cNvPicPr>
          <p:nvPr>
            <p:ph idx="1"/>
          </p:nvPr>
        </p:nvPicPr>
        <p:blipFill>
          <a:blip r:embed="rId2"/>
          <a:stretch>
            <a:fillRect/>
          </a:stretch>
        </p:blipFill>
        <p:spPr>
          <a:xfrm>
            <a:off x="1429997" y="2548547"/>
            <a:ext cx="9660883" cy="2472739"/>
          </a:xfrm>
          <a:prstGeom prst="rect">
            <a:avLst/>
          </a:prstGeom>
        </p:spPr>
      </p:pic>
    </p:spTree>
    <p:extLst>
      <p:ext uri="{BB962C8B-B14F-4D97-AF65-F5344CB8AC3E}">
        <p14:creationId xmlns:p14="http://schemas.microsoft.com/office/powerpoint/2010/main" val="517831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9BCB-05D2-45DE-815D-A633B1855CB6}"/>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4195E3B-8CE7-4519-986E-E1669B103EF6}"/>
              </a:ext>
            </a:extLst>
          </p:cNvPr>
          <p:cNvPicPr>
            <a:picLocks noGrp="1" noChangeAspect="1"/>
          </p:cNvPicPr>
          <p:nvPr>
            <p:ph idx="1"/>
          </p:nvPr>
        </p:nvPicPr>
        <p:blipFill>
          <a:blip r:embed="rId2"/>
          <a:stretch>
            <a:fillRect/>
          </a:stretch>
        </p:blipFill>
        <p:spPr>
          <a:xfrm>
            <a:off x="2576512" y="3215481"/>
            <a:ext cx="7038975" cy="1571625"/>
          </a:xfrm>
          <a:prstGeom prst="rect">
            <a:avLst/>
          </a:prstGeom>
        </p:spPr>
      </p:pic>
    </p:spTree>
    <p:extLst>
      <p:ext uri="{BB962C8B-B14F-4D97-AF65-F5344CB8AC3E}">
        <p14:creationId xmlns:p14="http://schemas.microsoft.com/office/powerpoint/2010/main" val="29241248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4DAE-75F9-4309-B88C-D6566576A0D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1B143E4-BDFD-47E7-9ACA-05EBEE0AB353}"/>
              </a:ext>
            </a:extLst>
          </p:cNvPr>
          <p:cNvPicPr>
            <a:picLocks noGrp="1" noChangeAspect="1"/>
          </p:cNvPicPr>
          <p:nvPr>
            <p:ph idx="1"/>
          </p:nvPr>
        </p:nvPicPr>
        <p:blipFill>
          <a:blip r:embed="rId2"/>
          <a:stretch>
            <a:fillRect/>
          </a:stretch>
        </p:blipFill>
        <p:spPr>
          <a:xfrm>
            <a:off x="2228850" y="3353594"/>
            <a:ext cx="7734300" cy="1295400"/>
          </a:xfrm>
          <a:prstGeom prst="rect">
            <a:avLst/>
          </a:prstGeom>
        </p:spPr>
      </p:pic>
    </p:spTree>
    <p:extLst>
      <p:ext uri="{BB962C8B-B14F-4D97-AF65-F5344CB8AC3E}">
        <p14:creationId xmlns:p14="http://schemas.microsoft.com/office/powerpoint/2010/main" val="42734743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6320-5341-4460-A50D-0C8FEB5850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2A2CF4-01BE-4C88-B032-3C85BE087C9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2EAE611-BB47-4AF4-B8A4-3D23C6DA4900}"/>
              </a:ext>
            </a:extLst>
          </p:cNvPr>
          <p:cNvPicPr>
            <a:picLocks noChangeAspect="1"/>
          </p:cNvPicPr>
          <p:nvPr/>
        </p:nvPicPr>
        <p:blipFill>
          <a:blip r:embed="rId2"/>
          <a:stretch>
            <a:fillRect/>
          </a:stretch>
        </p:blipFill>
        <p:spPr>
          <a:xfrm>
            <a:off x="1702076" y="2133600"/>
            <a:ext cx="7734300" cy="1295400"/>
          </a:xfrm>
          <a:prstGeom prst="rect">
            <a:avLst/>
          </a:prstGeom>
        </p:spPr>
      </p:pic>
    </p:spTree>
    <p:extLst>
      <p:ext uri="{BB962C8B-B14F-4D97-AF65-F5344CB8AC3E}">
        <p14:creationId xmlns:p14="http://schemas.microsoft.com/office/powerpoint/2010/main" val="2775289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B932-06EA-4B4E-921A-3DD0438964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D55158-25C9-4420-BBF2-1F44E400046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83814C1-C5DA-4CE6-B3F3-26B85366E385}"/>
              </a:ext>
            </a:extLst>
          </p:cNvPr>
          <p:cNvPicPr>
            <a:picLocks noChangeAspect="1"/>
          </p:cNvPicPr>
          <p:nvPr/>
        </p:nvPicPr>
        <p:blipFill>
          <a:blip r:embed="rId2"/>
          <a:stretch>
            <a:fillRect/>
          </a:stretch>
        </p:blipFill>
        <p:spPr>
          <a:xfrm>
            <a:off x="2228850" y="1943100"/>
            <a:ext cx="7734300" cy="2971800"/>
          </a:xfrm>
          <a:prstGeom prst="rect">
            <a:avLst/>
          </a:prstGeom>
        </p:spPr>
      </p:pic>
    </p:spTree>
    <p:extLst>
      <p:ext uri="{BB962C8B-B14F-4D97-AF65-F5344CB8AC3E}">
        <p14:creationId xmlns:p14="http://schemas.microsoft.com/office/powerpoint/2010/main" val="967307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3291B-DEE4-4EAA-B26D-6AE48EE7FEE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E2895075-631F-4BEB-AFEC-5B2C3AD79EE7}"/>
              </a:ext>
            </a:extLst>
          </p:cNvPr>
          <p:cNvPicPr>
            <a:picLocks noGrp="1" noChangeAspect="1"/>
          </p:cNvPicPr>
          <p:nvPr>
            <p:ph idx="1"/>
          </p:nvPr>
        </p:nvPicPr>
        <p:blipFill>
          <a:blip r:embed="rId2"/>
          <a:stretch>
            <a:fillRect/>
          </a:stretch>
        </p:blipFill>
        <p:spPr>
          <a:xfrm>
            <a:off x="2228850" y="2582069"/>
            <a:ext cx="7734300" cy="2838450"/>
          </a:xfrm>
          <a:prstGeom prst="rect">
            <a:avLst/>
          </a:prstGeom>
        </p:spPr>
      </p:pic>
    </p:spTree>
    <p:extLst>
      <p:ext uri="{BB962C8B-B14F-4D97-AF65-F5344CB8AC3E}">
        <p14:creationId xmlns:p14="http://schemas.microsoft.com/office/powerpoint/2010/main" val="695790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CE8C6-D55E-4E56-B34A-97E281825A4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78633A3-6802-471A-A124-3BB5BC4EB25D}"/>
              </a:ext>
            </a:extLst>
          </p:cNvPr>
          <p:cNvSpPr>
            <a:spLocks noGrp="1"/>
          </p:cNvSpPr>
          <p:nvPr>
            <p:ph idx="1"/>
          </p:nvPr>
        </p:nvSpPr>
        <p:spPr/>
        <p:txBody>
          <a:bodyPr/>
          <a:lstStyle/>
          <a:p>
            <a:endParaRPr lang="en-IN" dirty="0"/>
          </a:p>
        </p:txBody>
      </p:sp>
      <p:pic>
        <p:nvPicPr>
          <p:cNvPr id="9218" name="Picture 2">
            <a:extLst>
              <a:ext uri="{FF2B5EF4-FFF2-40B4-BE49-F238E27FC236}">
                <a16:creationId xmlns:a16="http://schemas.microsoft.com/office/drawing/2014/main" id="{3D64C3AD-77FA-4579-947F-2CEA8050E5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1513"/>
            <a:ext cx="12192000" cy="55133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7222A35-47C1-4B73-80A6-247DB72CD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58825"/>
            <a:ext cx="12192000" cy="534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342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F06F-1A52-4097-B8FC-50486631BB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13F8CD8-C9EC-4A40-BDE6-3153EEB43580}"/>
              </a:ext>
            </a:extLst>
          </p:cNvPr>
          <p:cNvSpPr>
            <a:spLocks noGrp="1"/>
          </p:cNvSpPr>
          <p:nvPr>
            <p:ph idx="1"/>
          </p:nvPr>
        </p:nvSpPr>
        <p:spPr>
          <a:xfrm>
            <a:off x="957469" y="4260712"/>
            <a:ext cx="10515600" cy="4351338"/>
          </a:xfrm>
        </p:spPr>
        <p:txBody>
          <a:bodyPr/>
          <a:lstStyle/>
          <a:p>
            <a:endParaRPr lang="en-IN" sz="36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527C735B-BE00-42FF-B433-34C0DD2A6E83}"/>
              </a:ext>
            </a:extLst>
          </p:cNvPr>
          <p:cNvSpPr>
            <a:spLocks noChangeArrowheads="1"/>
          </p:cNvSpPr>
          <p:nvPr/>
        </p:nvSpPr>
        <p:spPr bwMode="auto">
          <a:xfrm>
            <a:off x="650805" y="1425631"/>
            <a:ext cx="10702995" cy="25904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cs typeface="Arial" panose="020B0604020202020204" pitchFamily="34" charset="0"/>
              </a:rPr>
              <a:t>Your company implements Azure policies to automatically add a watermark to Microsoft Word documents that contain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cs typeface="Arial" panose="020B0604020202020204" pitchFamily="34" charset="0"/>
              </a:rPr>
              <a:t>credit card information.</a:t>
            </a:r>
            <a:br>
              <a:rPr kumimoji="0" lang="en-US" altLang="en-US" sz="1600" b="0" i="0" u="none" strike="noStrike" cap="none" normalizeH="0" baseline="0" dirty="0">
                <a:ln>
                  <a:noFill/>
                </a:ln>
                <a:solidFill>
                  <a:srgbClr val="222222"/>
                </a:solidFill>
                <a:effectLst/>
                <a:cs typeface="Arial" panose="020B0604020202020204" pitchFamily="34" charset="0"/>
              </a:rPr>
            </a:br>
            <a:br>
              <a:rPr kumimoji="0" lang="en-US" altLang="en-US" sz="1600" b="0" i="0" u="none" strike="noStrike" cap="none" normalizeH="0" baseline="0" dirty="0">
                <a:ln>
                  <a:noFill/>
                </a:ln>
                <a:solidFill>
                  <a:srgbClr val="222222"/>
                </a:solidFill>
                <a:effectLst/>
                <a:cs typeface="Arial" panose="020B0604020202020204" pitchFamily="34" charset="0"/>
              </a:rPr>
            </a:br>
            <a:r>
              <a:rPr kumimoji="0" lang="en-US" altLang="en-US" sz="1600" b="0" i="0" u="none" strike="noStrike" cap="none" normalizeH="0" baseline="0" dirty="0">
                <a:ln>
                  <a:noFill/>
                </a:ln>
                <a:solidFill>
                  <a:srgbClr val="222222"/>
                </a:solidFill>
                <a:effectLst/>
                <a:cs typeface="Arial" panose="020B0604020202020204" pitchFamily="34" charset="0"/>
              </a:rPr>
              <a:t>Instructions: Review the underlined text. If it makes the statement correct, select “No change is needed”. If the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cs typeface="Arial" panose="020B0604020202020204" pitchFamily="34" charset="0"/>
              </a:rPr>
              <a:t> statement is incorrect,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cs typeface="Arial" panose="020B0604020202020204" pitchFamily="34" charset="0"/>
              </a:rPr>
              <a:t>select the answer choice that makes the statement correct.</a:t>
            </a:r>
            <a:endParaRPr kumimoji="0" lang="en-US" altLang="en-US" sz="16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cs typeface="Arial" panose="020B0604020202020204" pitchFamily="34" charset="0"/>
              </a:rPr>
              <a:t> No change is needed.</a:t>
            </a:r>
            <a:endParaRPr kumimoji="0" lang="en-US" altLang="en-US" sz="16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cs typeface="Arial" panose="020B0604020202020204" pitchFamily="34" charset="0"/>
              </a:rPr>
              <a:t> DDoS protection</a:t>
            </a:r>
            <a:endParaRPr kumimoji="0" lang="en-US" altLang="en-US" sz="1600"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cs typeface="Arial" panose="020B0604020202020204" pitchFamily="34" charset="0"/>
              </a:rPr>
              <a:t> </a:t>
            </a:r>
            <a:r>
              <a:rPr kumimoji="0" lang="en-US" altLang="en-US" sz="1600" b="0" i="0" u="none" strike="noStrike" cap="none" normalizeH="0" baseline="0" dirty="0">
                <a:ln>
                  <a:noFill/>
                </a:ln>
                <a:solidFill>
                  <a:srgbClr val="222222"/>
                </a:solidFill>
                <a:effectLst/>
                <a:highlight>
                  <a:srgbClr val="FFFF00"/>
                </a:highlight>
                <a:cs typeface="Arial" panose="020B0604020202020204" pitchFamily="34" charset="0"/>
              </a:rPr>
              <a:t>Azure Information Protection</a:t>
            </a:r>
            <a:endParaRPr kumimoji="0" lang="en-US" altLang="en-US" sz="1600" b="0" i="0" u="none" strike="noStrike" cap="none" normalizeH="0" baseline="0" dirty="0">
              <a:ln>
                <a:noFill/>
              </a:ln>
              <a:solidFill>
                <a:schemeClr val="tx1"/>
              </a:solidFill>
              <a:effectLst/>
              <a:highlight>
                <a:srgbClr val="FFFF00"/>
              </a:highligh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cs typeface="Arial" panose="020B0604020202020204" pitchFamily="34" charset="0"/>
              </a:rPr>
              <a:t> Azure Active Directory (Azure AD) Identity Protection</a:t>
            </a:r>
            <a:endParaRPr kumimoji="0" lang="en-US" altLang="en-US" sz="1600" b="0" i="0" u="none" strike="noStrike" cap="none" normalizeH="0" baseline="0" dirty="0">
              <a:ln>
                <a:noFill/>
              </a:ln>
              <a:solidFill>
                <a:schemeClr val="tx1"/>
              </a:solidFill>
              <a:effectLst/>
              <a:cs typeface="Arial" panose="020B0604020202020204" pitchFamily="34" charset="0"/>
            </a:endParaRPr>
          </a:p>
        </p:txBody>
      </p:sp>
    </p:spTree>
    <p:controls>
      <mc:AlternateContent xmlns:mc="http://schemas.openxmlformats.org/markup-compatibility/2006">
        <mc:Choice xmlns:v="urn:schemas-microsoft-com:vml" Requires="v">
          <p:control name="HTMLCheckbox1" r:id="rId1" imgW="1371600" imgH="266760"/>
        </mc:Choice>
        <mc:Fallback>
          <p:control name="HTMLCheckbox1" r:id="rId1" imgW="1371600" imgH="266760">
            <p:pic>
              <p:nvPicPr>
                <p:cNvPr id="5" name="HTMLCheckbox1">
                  <a:extLst>
                    <a:ext uri="{FF2B5EF4-FFF2-40B4-BE49-F238E27FC236}">
                      <a16:creationId xmlns:a16="http://schemas.microsoft.com/office/drawing/2014/main" id="{A4CD32B7-DDD5-4919-B891-3C45C3B9423A}"/>
                    </a:ext>
                  </a:extLst>
                </p:cNvPr>
                <p:cNvPicPr preferRelativeResize="0">
                  <a:picLocks noChangeArrowheads="1" noChangeShapeType="1"/>
                </p:cNvPicPr>
                <p:nvPr/>
              </p:nvPicPr>
              <p:blipFill>
                <a:blip r:embed="rId6"/>
                <a:srcRect/>
                <a:stretch>
                  <a:fillRect/>
                </a:stretch>
              </p:blipFill>
              <p:spPr bwMode="auto">
                <a:xfrm>
                  <a:off x="271669" y="2587487"/>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2" r:id="rId2" imgW="1371600" imgH="266760"/>
        </mc:Choice>
        <mc:Fallback>
          <p:control name="HTMLCheckbox2" r:id="rId2" imgW="1371600" imgH="266760">
            <p:pic>
              <p:nvPicPr>
                <p:cNvPr id="6" name="HTMLCheckbox2">
                  <a:extLst>
                    <a:ext uri="{FF2B5EF4-FFF2-40B4-BE49-F238E27FC236}">
                      <a16:creationId xmlns:a16="http://schemas.microsoft.com/office/drawing/2014/main" id="{97099538-EF22-4393-B74D-C55DB59ED52E}"/>
                    </a:ext>
                  </a:extLst>
                </p:cNvPr>
                <p:cNvPicPr preferRelativeResize="0">
                  <a:picLocks noChangeArrowheads="1" noChangeShapeType="1"/>
                </p:cNvPicPr>
                <p:nvPr/>
              </p:nvPicPr>
              <p:blipFill>
                <a:blip r:embed="rId6"/>
                <a:srcRect/>
                <a:stretch>
                  <a:fillRect/>
                </a:stretch>
              </p:blipFill>
              <p:spPr bwMode="auto">
                <a:xfrm>
                  <a:off x="271669" y="2587487"/>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3" r:id="rId3" imgW="1371600" imgH="266760"/>
        </mc:Choice>
        <mc:Fallback>
          <p:control name="HTMLCheckbox3" r:id="rId3" imgW="1371600" imgH="266760">
            <p:pic>
              <p:nvPicPr>
                <p:cNvPr id="7" name="HTMLCheckbox3">
                  <a:extLst>
                    <a:ext uri="{FF2B5EF4-FFF2-40B4-BE49-F238E27FC236}">
                      <a16:creationId xmlns:a16="http://schemas.microsoft.com/office/drawing/2014/main" id="{AAB8EEA2-621D-43DF-B0B0-7BA5A866ED0D}"/>
                    </a:ext>
                  </a:extLst>
                </p:cNvPr>
                <p:cNvPicPr preferRelativeResize="0">
                  <a:picLocks noChangeArrowheads="1" noChangeShapeType="1"/>
                </p:cNvPicPr>
                <p:nvPr/>
              </p:nvPicPr>
              <p:blipFill>
                <a:blip r:embed="rId6"/>
                <a:srcRect/>
                <a:stretch>
                  <a:fillRect/>
                </a:stretch>
              </p:blipFill>
              <p:spPr bwMode="auto">
                <a:xfrm>
                  <a:off x="271669" y="2587487"/>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4" r:id="rId4" imgW="1371600" imgH="266760"/>
        </mc:Choice>
        <mc:Fallback>
          <p:control name="HTMLCheckbox4" r:id="rId4" imgW="1371600" imgH="266760">
            <p:pic>
              <p:nvPicPr>
                <p:cNvPr id="8" name="HTMLCheckbox4">
                  <a:extLst>
                    <a:ext uri="{FF2B5EF4-FFF2-40B4-BE49-F238E27FC236}">
                      <a16:creationId xmlns:a16="http://schemas.microsoft.com/office/drawing/2014/main" id="{64C4E31C-2345-474B-8AEC-6424D753C077}"/>
                    </a:ext>
                  </a:extLst>
                </p:cNvPr>
                <p:cNvPicPr preferRelativeResize="0">
                  <a:picLocks noChangeArrowheads="1" noChangeShapeType="1"/>
                </p:cNvPicPr>
                <p:nvPr/>
              </p:nvPicPr>
              <p:blipFill>
                <a:blip r:embed="rId6"/>
                <a:srcRect/>
                <a:stretch>
                  <a:fillRect/>
                </a:stretch>
              </p:blipFill>
              <p:spPr bwMode="auto">
                <a:xfrm>
                  <a:off x="271669" y="2587487"/>
                  <a:ext cx="1371600" cy="2667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4334769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0133-D84A-4508-9581-A277340D7E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C9E406-20B4-42E6-A2A2-8A2DB06C11F7}"/>
              </a:ext>
            </a:extLst>
          </p:cNvPr>
          <p:cNvSpPr>
            <a:spLocks noGrp="1"/>
          </p:cNvSpPr>
          <p:nvPr>
            <p:ph idx="1"/>
          </p:nvPr>
        </p:nvSpPr>
        <p:spPr/>
        <p:txBody>
          <a:bodyPr>
            <a:normAutofit fontScale="92500" lnSpcReduction="20000"/>
          </a:bodyPr>
          <a:lstStyle/>
          <a:p>
            <a:r>
              <a:rPr lang="en-US" dirty="0"/>
              <a:t>If Microsoft plans to end support for an Azure service that does NOT have a successor service, Microsoft will provide notification at least 12 months before.</a:t>
            </a:r>
          </a:p>
          <a:p>
            <a:endParaRPr lang="en-US" dirty="0"/>
          </a:p>
          <a:p>
            <a:r>
              <a:rPr lang="en-US" dirty="0"/>
              <a:t>Instructions: Review the underlined text. If it makes the statement correct, select “No change is needed”. If the statement is incorrect, select the answer choice that makes the statement correct.</a:t>
            </a:r>
          </a:p>
          <a:p>
            <a:endParaRPr lang="en-US" dirty="0"/>
          </a:p>
          <a:p>
            <a:r>
              <a:rPr lang="en-US" dirty="0"/>
              <a:t> </a:t>
            </a:r>
            <a:r>
              <a:rPr lang="en-US" dirty="0">
                <a:highlight>
                  <a:srgbClr val="FFFF00"/>
                </a:highlight>
              </a:rPr>
              <a:t>No change is needed</a:t>
            </a:r>
            <a:r>
              <a:rPr lang="en-US" dirty="0"/>
              <a:t>.</a:t>
            </a:r>
          </a:p>
          <a:p>
            <a:r>
              <a:rPr lang="en-US" dirty="0"/>
              <a:t> 6 months</a:t>
            </a:r>
          </a:p>
          <a:p>
            <a:r>
              <a:rPr lang="en-US" dirty="0"/>
              <a:t> 90 days</a:t>
            </a:r>
          </a:p>
          <a:p>
            <a:r>
              <a:rPr lang="en-US" dirty="0"/>
              <a:t> 30 days</a:t>
            </a:r>
            <a:endParaRPr lang="en-IN" dirty="0"/>
          </a:p>
        </p:txBody>
      </p:sp>
    </p:spTree>
    <p:extLst>
      <p:ext uri="{BB962C8B-B14F-4D97-AF65-F5344CB8AC3E}">
        <p14:creationId xmlns:p14="http://schemas.microsoft.com/office/powerpoint/2010/main" val="3296610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76C89-D6A7-4A87-91A0-3AF98793D701}"/>
              </a:ext>
            </a:extLst>
          </p:cNvPr>
          <p:cNvSpPr>
            <a:spLocks noGrp="1"/>
          </p:cNvSpPr>
          <p:nvPr>
            <p:ph type="title"/>
          </p:nvPr>
        </p:nvSpPr>
        <p:spPr/>
        <p:txBody>
          <a:bodyPr/>
          <a:lstStyle/>
          <a:p>
            <a:endParaRPr lang="en-IN" dirty="0"/>
          </a:p>
        </p:txBody>
      </p:sp>
      <p:sp>
        <p:nvSpPr>
          <p:cNvPr id="4" name="Rectangle 1">
            <a:extLst>
              <a:ext uri="{FF2B5EF4-FFF2-40B4-BE49-F238E27FC236}">
                <a16:creationId xmlns:a16="http://schemas.microsoft.com/office/drawing/2014/main" id="{8320950A-E343-41E3-A573-E7C776B9024E}"/>
              </a:ext>
            </a:extLst>
          </p:cNvPr>
          <p:cNvSpPr>
            <a:spLocks noChangeArrowheads="1"/>
          </p:cNvSpPr>
          <p:nvPr/>
        </p:nvSpPr>
        <p:spPr bwMode="auto">
          <a:xfrm>
            <a:off x="1166191" y="2437958"/>
            <a:ext cx="9011478" cy="17901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What can you use to automatically send an alert if an administrator stops an Azure virtual machine?</a:t>
            </a:r>
            <a:endParaRPr kumimoji="0" lang="en-US" altLang="en-US"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 Azure Advisor</a:t>
            </a:r>
            <a:endParaRPr kumimoji="0" lang="en-US" altLang="en-US"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 Azure Service Health</a:t>
            </a:r>
            <a:endParaRPr kumimoji="0" lang="en-US" altLang="en-US"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 Azure Monitor</a:t>
            </a:r>
            <a:endParaRPr kumimoji="0" lang="en-US" altLang="en-US" b="0" i="0" u="none" strike="noStrike" cap="none" normalizeH="0" baseline="0" dirty="0">
              <a:ln>
                <a:noFill/>
              </a:ln>
              <a:solidFill>
                <a:schemeClr val="tx1"/>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22222"/>
                </a:solidFill>
                <a:effectLst/>
                <a:cs typeface="Arial" panose="020B0604020202020204" pitchFamily="34" charset="0"/>
              </a:rPr>
              <a:t> Azure Network Watcher</a:t>
            </a:r>
            <a:endParaRPr kumimoji="0" lang="en-US" altLang="en-US" b="0" i="0" u="none" strike="noStrike" cap="none" normalizeH="0" baseline="0" dirty="0">
              <a:ln>
                <a:noFill/>
              </a:ln>
              <a:solidFill>
                <a:schemeClr val="tx1"/>
              </a:solidFill>
              <a:effectLst/>
              <a:cs typeface="Arial" panose="020B0604020202020204" pitchFamily="34" charset="0"/>
            </a:endParaRPr>
          </a:p>
        </p:txBody>
      </p:sp>
    </p:spTree>
    <p:controls>
      <mc:AlternateContent xmlns:mc="http://schemas.openxmlformats.org/markup-compatibility/2006">
        <mc:Choice xmlns:v="urn:schemas-microsoft-com:vml" Requires="v">
          <p:control name="HTMLCheckbox3" r:id="rId1" imgW="1574640" imgH="698400"/>
        </mc:Choice>
        <mc:Fallback>
          <p:control name="HTMLCheckbox3" r:id="rId1" imgW="1574640" imgH="698400">
            <p:pic>
              <p:nvPicPr>
                <p:cNvPr id="7" name="HTMLCheckbox3">
                  <a:extLst>
                    <a:ext uri="{FF2B5EF4-FFF2-40B4-BE49-F238E27FC236}">
                      <a16:creationId xmlns:a16="http://schemas.microsoft.com/office/drawing/2014/main" id="{3B1B66A0-6F43-4E9F-8D3B-C2260EC2F0CD}"/>
                    </a:ext>
                  </a:extLst>
                </p:cNvPr>
                <p:cNvPicPr preferRelativeResize="0">
                  <a:picLocks noChangeArrowheads="1" noChangeShapeType="1"/>
                </p:cNvPicPr>
                <p:nvPr/>
              </p:nvPicPr>
              <p:blipFill>
                <a:blip r:embed="rId4"/>
                <a:srcRect/>
                <a:stretch>
                  <a:fillRect/>
                </a:stretch>
              </p:blipFill>
              <p:spPr bwMode="auto">
                <a:xfrm>
                  <a:off x="1265582" y="1051096"/>
                  <a:ext cx="1570762" cy="697771"/>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name="HTMLCheckbox4" r:id="rId2" imgW="1568520" imgH="698400"/>
        </mc:Choice>
        <mc:Fallback>
          <p:control name="HTMLCheckbox4" r:id="rId2" imgW="1568520" imgH="698400">
            <p:pic>
              <p:nvPicPr>
                <p:cNvPr id="8" name="HTMLCheckbox4">
                  <a:extLst>
                    <a:ext uri="{FF2B5EF4-FFF2-40B4-BE49-F238E27FC236}">
                      <a16:creationId xmlns:a16="http://schemas.microsoft.com/office/drawing/2014/main" id="{60613EA3-11A2-4EAB-A405-043E27AA861C}"/>
                    </a:ext>
                  </a:extLst>
                </p:cNvPr>
                <p:cNvPicPr preferRelativeResize="0">
                  <a:picLocks noChangeArrowheads="1" noChangeShapeType="1"/>
                </p:cNvPicPr>
                <p:nvPr/>
              </p:nvPicPr>
              <p:blipFill>
                <a:blip r:embed="rId5"/>
                <a:srcRect/>
                <a:stretch>
                  <a:fillRect/>
                </a:stretch>
              </p:blipFill>
              <p:spPr bwMode="auto">
                <a:xfrm>
                  <a:off x="838200" y="1212716"/>
                  <a:ext cx="1570762" cy="697771"/>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104646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217C7-7077-4893-9702-017F34078AFE}"/>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890A35F1-220C-4774-B66E-E49848CE0AC3}"/>
              </a:ext>
            </a:extLst>
          </p:cNvPr>
          <p:cNvPicPr>
            <a:picLocks noGrp="1" noChangeAspect="1"/>
          </p:cNvPicPr>
          <p:nvPr>
            <p:ph idx="1"/>
          </p:nvPr>
        </p:nvPicPr>
        <p:blipFill>
          <a:blip r:embed="rId2"/>
          <a:stretch>
            <a:fillRect/>
          </a:stretch>
        </p:blipFill>
        <p:spPr>
          <a:xfrm>
            <a:off x="986229" y="2877344"/>
            <a:ext cx="8976921" cy="2609056"/>
          </a:xfrm>
          <a:prstGeom prst="rect">
            <a:avLst/>
          </a:prstGeom>
        </p:spPr>
      </p:pic>
    </p:spTree>
    <p:extLst>
      <p:ext uri="{BB962C8B-B14F-4D97-AF65-F5344CB8AC3E}">
        <p14:creationId xmlns:p14="http://schemas.microsoft.com/office/powerpoint/2010/main" val="20224444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9746-871D-4445-B507-65E10C321BA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DA420EE-55F3-4808-9A42-F7FFF5DF80A1}"/>
              </a:ext>
            </a:extLst>
          </p:cNvPr>
          <p:cNvSpPr>
            <a:spLocks noGrp="1"/>
          </p:cNvSpPr>
          <p:nvPr>
            <p:ph idx="1"/>
          </p:nvPr>
        </p:nvSpPr>
        <p:spPr/>
        <p:txBody>
          <a:bodyPr/>
          <a:lstStyle/>
          <a:p>
            <a:r>
              <a:rPr lang="en-US" dirty="0"/>
              <a:t>When you want to delete the resource, you first need to remove the lock. </a:t>
            </a:r>
            <a:r>
              <a:rPr lang="en-US" dirty="0">
                <a:highlight>
                  <a:srgbClr val="FFFF00"/>
                </a:highlight>
              </a:rPr>
              <a:t>A lock cannot be removed with an ARM template</a:t>
            </a:r>
            <a:r>
              <a:rPr lang="en-US" dirty="0"/>
              <a:t>. To remove the lock you can use:</a:t>
            </a:r>
          </a:p>
          <a:p>
            <a:pPr>
              <a:buFont typeface="Arial" panose="020B0604020202020204" pitchFamily="34" charset="0"/>
              <a:buChar char="•"/>
            </a:pPr>
            <a:r>
              <a:rPr lang="en-US" dirty="0"/>
              <a:t>PowerShell</a:t>
            </a:r>
          </a:p>
          <a:p>
            <a:pPr>
              <a:buFont typeface="Arial" panose="020B0604020202020204" pitchFamily="34" charset="0"/>
              <a:buChar char="•"/>
            </a:pPr>
            <a:r>
              <a:rPr lang="en-US" dirty="0"/>
              <a:t>Rest API</a:t>
            </a:r>
          </a:p>
          <a:p>
            <a:pPr>
              <a:buFont typeface="Arial" panose="020B0604020202020204" pitchFamily="34" charset="0"/>
              <a:buChar char="•"/>
            </a:pPr>
            <a:r>
              <a:rPr lang="en-US" dirty="0"/>
              <a:t>Portal</a:t>
            </a:r>
          </a:p>
          <a:p>
            <a:r>
              <a:rPr lang="en-US" dirty="0"/>
              <a:t>Only the </a:t>
            </a:r>
            <a:r>
              <a:rPr lang="en-US" dirty="0">
                <a:highlight>
                  <a:srgbClr val="FFFF00"/>
                </a:highlight>
              </a:rPr>
              <a:t>roles </a:t>
            </a:r>
            <a:r>
              <a:rPr lang="en-US" b="1" dirty="0">
                <a:highlight>
                  <a:srgbClr val="FFFF00"/>
                </a:highlight>
              </a:rPr>
              <a:t>Owner</a:t>
            </a:r>
            <a:r>
              <a:rPr lang="en-US" dirty="0">
                <a:highlight>
                  <a:srgbClr val="FFFF00"/>
                </a:highlight>
              </a:rPr>
              <a:t> and </a:t>
            </a:r>
            <a:r>
              <a:rPr lang="en-US" b="1" dirty="0">
                <a:highlight>
                  <a:srgbClr val="FFFF00"/>
                </a:highlight>
              </a:rPr>
              <a:t>User Access Administrator</a:t>
            </a:r>
            <a:r>
              <a:rPr lang="en-US" dirty="0">
                <a:highlight>
                  <a:srgbClr val="FFFF00"/>
                </a:highlight>
              </a:rPr>
              <a:t> </a:t>
            </a:r>
            <a:r>
              <a:rPr lang="en-US" dirty="0"/>
              <a:t>can delete the locks on the resources. After the lock is removed the resource can be delete as any other resource.</a:t>
            </a:r>
            <a:endParaRPr lang="en-IN" dirty="0"/>
          </a:p>
        </p:txBody>
      </p:sp>
    </p:spTree>
    <p:extLst>
      <p:ext uri="{BB962C8B-B14F-4D97-AF65-F5344CB8AC3E}">
        <p14:creationId xmlns:p14="http://schemas.microsoft.com/office/powerpoint/2010/main" val="3351559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7AAE-7145-423A-A980-35EDE925EB52}"/>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3558A898-1605-493D-9E6D-C6555FAF863D}"/>
              </a:ext>
            </a:extLst>
          </p:cNvPr>
          <p:cNvPicPr>
            <a:picLocks noGrp="1" noChangeAspect="1"/>
          </p:cNvPicPr>
          <p:nvPr>
            <p:ph idx="1"/>
          </p:nvPr>
        </p:nvPicPr>
        <p:blipFill>
          <a:blip r:embed="rId2"/>
          <a:stretch>
            <a:fillRect/>
          </a:stretch>
        </p:blipFill>
        <p:spPr>
          <a:xfrm>
            <a:off x="2647950" y="2739231"/>
            <a:ext cx="6896100" cy="2524125"/>
          </a:xfrm>
          <a:prstGeom prst="rect">
            <a:avLst/>
          </a:prstGeom>
        </p:spPr>
      </p:pic>
    </p:spTree>
    <p:extLst>
      <p:ext uri="{BB962C8B-B14F-4D97-AF65-F5344CB8AC3E}">
        <p14:creationId xmlns:p14="http://schemas.microsoft.com/office/powerpoint/2010/main" val="31016365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652F-7582-49E0-A1BF-639E902FAB82}"/>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50842CB2-5653-4F6B-AB11-DF2AC12CC001}"/>
              </a:ext>
            </a:extLst>
          </p:cNvPr>
          <p:cNvPicPr>
            <a:picLocks noGrp="1" noChangeAspect="1"/>
          </p:cNvPicPr>
          <p:nvPr>
            <p:ph idx="1"/>
          </p:nvPr>
        </p:nvPicPr>
        <p:blipFill>
          <a:blip r:embed="rId2"/>
          <a:stretch>
            <a:fillRect/>
          </a:stretch>
        </p:blipFill>
        <p:spPr>
          <a:xfrm>
            <a:off x="2662237" y="3029744"/>
            <a:ext cx="6867525" cy="1943100"/>
          </a:xfrm>
          <a:prstGeom prst="rect">
            <a:avLst/>
          </a:prstGeom>
        </p:spPr>
      </p:pic>
      <p:sp>
        <p:nvSpPr>
          <p:cNvPr id="6" name="TextBox 5">
            <a:extLst>
              <a:ext uri="{FF2B5EF4-FFF2-40B4-BE49-F238E27FC236}">
                <a16:creationId xmlns:a16="http://schemas.microsoft.com/office/drawing/2014/main" id="{4EEA1ECA-1846-45A6-877D-54CBEB2C5ADF}"/>
              </a:ext>
            </a:extLst>
          </p:cNvPr>
          <p:cNvSpPr txBox="1"/>
          <p:nvPr/>
        </p:nvSpPr>
        <p:spPr>
          <a:xfrm>
            <a:off x="3356113" y="5371308"/>
            <a:ext cx="6096000" cy="369332"/>
          </a:xfrm>
          <a:prstGeom prst="rect">
            <a:avLst/>
          </a:prstGeom>
          <a:noFill/>
        </p:spPr>
        <p:txBody>
          <a:bodyPr wrap="square">
            <a:spAutoFit/>
          </a:bodyPr>
          <a:lstStyle/>
          <a:p>
            <a:r>
              <a:rPr lang="en-US" b="0" i="0" dirty="0">
                <a:solidFill>
                  <a:srgbClr val="505050"/>
                </a:solidFill>
                <a:effectLst/>
                <a:latin typeface="Roboto Condensed" panose="020B0604020202020204" pitchFamily="2" charset="0"/>
              </a:rPr>
              <a:t>Each resource can exist in only one resource group</a:t>
            </a:r>
            <a:endParaRPr lang="en-IN" dirty="0"/>
          </a:p>
        </p:txBody>
      </p:sp>
    </p:spTree>
    <p:extLst>
      <p:ext uri="{BB962C8B-B14F-4D97-AF65-F5344CB8AC3E}">
        <p14:creationId xmlns:p14="http://schemas.microsoft.com/office/powerpoint/2010/main" val="15970738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9BEC-158C-472C-9F47-C2A64DE1FCD8}"/>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26043372-E3C8-4654-99BE-D6E0452A864D}"/>
              </a:ext>
            </a:extLst>
          </p:cNvPr>
          <p:cNvPicPr>
            <a:picLocks noGrp="1" noChangeAspect="1"/>
          </p:cNvPicPr>
          <p:nvPr>
            <p:ph idx="1"/>
          </p:nvPr>
        </p:nvPicPr>
        <p:blipFill>
          <a:blip r:embed="rId2"/>
          <a:stretch>
            <a:fillRect/>
          </a:stretch>
        </p:blipFill>
        <p:spPr>
          <a:xfrm>
            <a:off x="2009775" y="2824956"/>
            <a:ext cx="8172450" cy="2352675"/>
          </a:xfrm>
          <a:prstGeom prst="rect">
            <a:avLst/>
          </a:prstGeom>
        </p:spPr>
      </p:pic>
    </p:spTree>
    <p:extLst>
      <p:ext uri="{BB962C8B-B14F-4D97-AF65-F5344CB8AC3E}">
        <p14:creationId xmlns:p14="http://schemas.microsoft.com/office/powerpoint/2010/main" val="41470489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65A6D-76EB-459C-B9D5-98AC3F6D15A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11472A8-563F-49AB-9EF2-2BD777CEEC3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9F5303AF-17A0-4D3F-A200-03470AE8B7D8}"/>
              </a:ext>
            </a:extLst>
          </p:cNvPr>
          <p:cNvPicPr>
            <a:picLocks noChangeAspect="1"/>
          </p:cNvPicPr>
          <p:nvPr/>
        </p:nvPicPr>
        <p:blipFill>
          <a:blip r:embed="rId2"/>
          <a:stretch>
            <a:fillRect/>
          </a:stretch>
        </p:blipFill>
        <p:spPr>
          <a:xfrm>
            <a:off x="1143000" y="2100262"/>
            <a:ext cx="9906000" cy="2657475"/>
          </a:xfrm>
          <a:prstGeom prst="rect">
            <a:avLst/>
          </a:prstGeom>
        </p:spPr>
      </p:pic>
    </p:spTree>
    <p:extLst>
      <p:ext uri="{BB962C8B-B14F-4D97-AF65-F5344CB8AC3E}">
        <p14:creationId xmlns:p14="http://schemas.microsoft.com/office/powerpoint/2010/main" val="23153668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EB4D-790D-4D99-934A-EE0EEFC355E0}"/>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3C02B599-AE23-4CDC-A129-125F0B636A40}"/>
              </a:ext>
            </a:extLst>
          </p:cNvPr>
          <p:cNvPicPr>
            <a:picLocks noChangeAspect="1"/>
          </p:cNvPicPr>
          <p:nvPr/>
        </p:nvPicPr>
        <p:blipFill>
          <a:blip r:embed="rId2"/>
          <a:stretch>
            <a:fillRect/>
          </a:stretch>
        </p:blipFill>
        <p:spPr>
          <a:xfrm>
            <a:off x="742559" y="-22501"/>
            <a:ext cx="9812360" cy="3362049"/>
          </a:xfrm>
          <a:prstGeom prst="rect">
            <a:avLst/>
          </a:prstGeom>
        </p:spPr>
      </p:pic>
      <p:sp>
        <p:nvSpPr>
          <p:cNvPr id="6" name="TextBox 5">
            <a:extLst>
              <a:ext uri="{FF2B5EF4-FFF2-40B4-BE49-F238E27FC236}">
                <a16:creationId xmlns:a16="http://schemas.microsoft.com/office/drawing/2014/main" id="{6879492D-816A-496F-AF61-0748847F392F}"/>
              </a:ext>
            </a:extLst>
          </p:cNvPr>
          <p:cNvSpPr txBox="1"/>
          <p:nvPr/>
        </p:nvSpPr>
        <p:spPr>
          <a:xfrm>
            <a:off x="933841" y="3610513"/>
            <a:ext cx="9621078" cy="3139321"/>
          </a:xfrm>
          <a:prstGeom prst="rect">
            <a:avLst/>
          </a:prstGeom>
          <a:noFill/>
        </p:spPr>
        <p:txBody>
          <a:bodyPr wrap="square">
            <a:spAutoFit/>
          </a:bodyPr>
          <a:lstStyle/>
          <a:p>
            <a:r>
              <a:rPr lang="en-US" b="0" i="0" dirty="0">
                <a:solidFill>
                  <a:srgbClr val="505050"/>
                </a:solidFill>
                <a:effectLst/>
                <a:latin typeface="Roboto Condensed" panose="02000000000000000000" pitchFamily="2" charset="0"/>
              </a:rPr>
              <a:t>Box 1: No -</a:t>
            </a:r>
            <a:br>
              <a:rPr lang="en-US" dirty="0"/>
            </a:br>
            <a:r>
              <a:rPr lang="en-US" b="0" i="0" dirty="0">
                <a:solidFill>
                  <a:srgbClr val="505050"/>
                </a:solidFill>
                <a:effectLst/>
                <a:latin typeface="Roboto Condensed" panose="02000000000000000000" pitchFamily="2" charset="0"/>
              </a:rPr>
              <a:t>An Azure AD tenant can have multiple subscriptions but an Azure subscription can only be associated with one Azure AD tenant.</a:t>
            </a:r>
            <a:br>
              <a:rPr lang="en-US" dirty="0"/>
            </a:br>
            <a:r>
              <a:rPr lang="en-US" b="0" i="0" dirty="0">
                <a:solidFill>
                  <a:srgbClr val="505050"/>
                </a:solidFill>
                <a:effectLst/>
                <a:latin typeface="Roboto Condensed" panose="02000000000000000000" pitchFamily="2" charset="0"/>
              </a:rPr>
              <a:t>Box 2: Yes -</a:t>
            </a:r>
            <a:br>
              <a:rPr lang="en-US" dirty="0"/>
            </a:br>
            <a:r>
              <a:rPr lang="en-US" b="0" i="0" dirty="0">
                <a:solidFill>
                  <a:srgbClr val="505050"/>
                </a:solidFill>
                <a:effectLst/>
                <a:latin typeface="Roboto Condensed" panose="02000000000000000000" pitchFamily="2" charset="0"/>
              </a:rPr>
              <a:t>Box 3: No -</a:t>
            </a:r>
            <a:br>
              <a:rPr lang="en-US" dirty="0"/>
            </a:br>
            <a:r>
              <a:rPr lang="en-US" b="0" i="0" dirty="0">
                <a:solidFill>
                  <a:srgbClr val="505050"/>
                </a:solidFill>
                <a:effectLst/>
                <a:latin typeface="Roboto Condensed" panose="02000000000000000000" pitchFamily="2" charset="0"/>
              </a:rPr>
              <a:t>If your subscription expires, you lose access to all the other resources associated with the subscription. However, the Azure AD directory remains in Azure. You can associate and manage the directory using a different Azure subscription.</a:t>
            </a:r>
            <a:br>
              <a:rPr lang="en-US" dirty="0"/>
            </a:br>
            <a:r>
              <a:rPr lang="en-US" b="0" i="0" dirty="0">
                <a:solidFill>
                  <a:srgbClr val="505050"/>
                </a:solidFill>
                <a:effectLst/>
                <a:latin typeface="Roboto Condensed" panose="02000000000000000000" pitchFamily="2" charset="0"/>
              </a:rPr>
              <a:t>References:</a:t>
            </a:r>
            <a:br>
              <a:rPr lang="en-US" dirty="0"/>
            </a:br>
            <a:r>
              <a:rPr lang="en-US" b="0" i="0" dirty="0">
                <a:solidFill>
                  <a:srgbClr val="505050"/>
                </a:solidFill>
                <a:effectLst/>
                <a:latin typeface="Roboto Condensed" panose="02000000000000000000" pitchFamily="2" charset="0"/>
              </a:rPr>
              <a:t>https://docs.microsoft.com/en-us/azure/active-directory/fundamentals/active-directory-how-subscriptions-associated-directory</a:t>
            </a:r>
            <a:endParaRPr lang="en-IN" dirty="0"/>
          </a:p>
        </p:txBody>
      </p:sp>
    </p:spTree>
    <p:extLst>
      <p:ext uri="{BB962C8B-B14F-4D97-AF65-F5344CB8AC3E}">
        <p14:creationId xmlns:p14="http://schemas.microsoft.com/office/powerpoint/2010/main" val="2504813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13632</TotalTime>
  <Words>9946</Words>
  <Application>Microsoft Office PowerPoint</Application>
  <PresentationFormat>Widescreen</PresentationFormat>
  <Paragraphs>503</Paragraphs>
  <Slides>166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166</vt:i4>
      </vt:variant>
    </vt:vector>
  </HeadingPairs>
  <TitlesOfParts>
    <vt:vector size="173" baseType="lpstr">
      <vt:lpstr>Arial</vt:lpstr>
      <vt:lpstr>Calibri</vt:lpstr>
      <vt:lpstr>Calibri Light</vt:lpstr>
      <vt:lpstr>Roboto</vt:lpstr>
      <vt:lpstr>Roboto Condensed</vt:lpstr>
      <vt:lpstr>Segoe UI</vt:lpstr>
      <vt:lpstr>Office Theme</vt:lpstr>
      <vt:lpstr>AZURE AZ 900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have an Azure environment. You need to create a new Azure virtual machine from a tablet that runs the Android operating system. Solution: You use PowerShell in Azure Cloud Shell. Does this meet the goal?  A. Yes B. No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AZ 900</dc:title>
  <dc:creator>Ashish Pundir</dc:creator>
  <cp:lastModifiedBy>Ashish Pundir</cp:lastModifiedBy>
  <cp:revision>160</cp:revision>
  <dcterms:created xsi:type="dcterms:W3CDTF">2021-06-10T12:21:40Z</dcterms:created>
  <dcterms:modified xsi:type="dcterms:W3CDTF">2021-06-22T05:07:10Z</dcterms:modified>
</cp:coreProperties>
</file>